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5" r:id="rId7"/>
    <p:sldId id="266" r:id="rId8"/>
    <p:sldId id="262" r:id="rId9"/>
    <p:sldId id="261" r:id="rId10"/>
    <p:sldId id="263" r:id="rId11"/>
    <p:sldId id="267" r:id="rId12"/>
    <p:sldId id="264" r:id="rId13"/>
  </p:sldIdLst>
  <p:sldSz cx="14630400" cy="8229600"/>
  <p:notesSz cx="8229600" cy="14630400"/>
  <p:embeddedFontLst>
    <p:embeddedFont>
      <p:font typeface="Red Hat Text" panose="020B0604020202020204" charset="0"/>
      <p:regular r:id="rId15"/>
    </p:embeddedFont>
    <p:embeddedFont>
      <p:font typeface="Roboto Light" panose="02000000000000000000" pitchFamily="2"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jpeg>
</file>

<file path=ppt/media/image32.jpe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1700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3008709"/>
            <a:ext cx="7286863"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Li-Fi Communication System</a:t>
            </a:r>
            <a:endParaRPr lang="en-US" sz="4400" dirty="0"/>
          </a:p>
        </p:txBody>
      </p:sp>
      <p:sp>
        <p:nvSpPr>
          <p:cNvPr id="4" name="Text 1"/>
          <p:cNvSpPr/>
          <p:nvPr/>
        </p:nvSpPr>
        <p:spPr>
          <a:xfrm>
            <a:off x="837724" y="4071699"/>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A wireless communication technology that uses light to transmit data between devices. This presentation explores the transmitter and receiver circuit theory behind Li-Fi systems.</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290995"/>
            <a:ext cx="10051971"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Sensor Elements </a:t>
            </a:r>
            <a:endParaRPr lang="en-US" sz="4400" dirty="0"/>
          </a:p>
        </p:txBody>
      </p:sp>
      <p:sp>
        <p:nvSpPr>
          <p:cNvPr id="12" name="Rectangle 11">
            <a:extLst>
              <a:ext uri="{FF2B5EF4-FFF2-40B4-BE49-F238E27FC236}">
                <a16:creationId xmlns:a16="http://schemas.microsoft.com/office/drawing/2014/main" id="{264DB9CE-85AC-4828-9A58-56C7BDEBF131}"/>
              </a:ext>
            </a:extLst>
          </p:cNvPr>
          <p:cNvSpPr/>
          <p:nvPr/>
        </p:nvSpPr>
        <p:spPr>
          <a:xfrm>
            <a:off x="12801600" y="7756634"/>
            <a:ext cx="1702676" cy="362607"/>
          </a:xfrm>
          <a:prstGeom prst="rect">
            <a:avLst/>
          </a:prstGeom>
          <a:solidFill>
            <a:schemeClr val="bg1">
              <a:lumMod val="9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4" name="Group 13">
            <a:extLst>
              <a:ext uri="{FF2B5EF4-FFF2-40B4-BE49-F238E27FC236}">
                <a16:creationId xmlns:a16="http://schemas.microsoft.com/office/drawing/2014/main" id="{7DB16107-31C8-18E2-1832-64D34CAAACB7}"/>
              </a:ext>
            </a:extLst>
          </p:cNvPr>
          <p:cNvGrpSpPr/>
          <p:nvPr/>
        </p:nvGrpSpPr>
        <p:grpSpPr>
          <a:xfrm>
            <a:off x="2887242" y="2473881"/>
            <a:ext cx="8516897" cy="4464724"/>
            <a:chOff x="837724" y="2473762"/>
            <a:chExt cx="8516897" cy="4464724"/>
          </a:xfrm>
        </p:grpSpPr>
        <p:pic>
          <p:nvPicPr>
            <p:cNvPr id="3" name="Image 0" descr="preencoded.png"/>
            <p:cNvPicPr>
              <a:picLocks noChangeAspect="1"/>
            </p:cNvPicPr>
            <p:nvPr/>
          </p:nvPicPr>
          <p:blipFill>
            <a:blip r:embed="rId3"/>
            <a:stretch>
              <a:fillRect/>
            </a:stretch>
          </p:blipFill>
          <p:spPr>
            <a:xfrm>
              <a:off x="837724" y="2473762"/>
              <a:ext cx="4078962" cy="2520910"/>
            </a:xfrm>
            <a:prstGeom prst="rect">
              <a:avLst/>
            </a:prstGeom>
          </p:spPr>
        </p:pic>
        <p:sp>
          <p:nvSpPr>
            <p:cNvPr id="4" name="Text 1"/>
            <p:cNvSpPr/>
            <p:nvPr/>
          </p:nvSpPr>
          <p:spPr>
            <a:xfrm>
              <a:off x="837724" y="529387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Potentiometer</a:t>
              </a:r>
              <a:endParaRPr lang="en-US" sz="2200" dirty="0"/>
            </a:p>
          </p:txBody>
        </p:sp>
        <p:sp>
          <p:nvSpPr>
            <p:cNvPr id="5" name="Text 2"/>
            <p:cNvSpPr/>
            <p:nvPr/>
          </p:nvSpPr>
          <p:spPr>
            <a:xfrm>
              <a:off x="837724" y="5789414"/>
              <a:ext cx="4078962" cy="1149072"/>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Senses user-adjusted rotation (mechanical input) to control audio volume by varying resistance.</a:t>
              </a:r>
              <a:endParaRPr lang="en-US" sz="1850" dirty="0"/>
            </a:p>
          </p:txBody>
        </p:sp>
        <p:sp>
          <p:nvSpPr>
            <p:cNvPr id="7" name="Text 3"/>
            <p:cNvSpPr/>
            <p:nvPr/>
          </p:nvSpPr>
          <p:spPr>
            <a:xfrm>
              <a:off x="5275659" y="529387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Solar Panel</a:t>
              </a:r>
              <a:endParaRPr lang="en-US" sz="2200" dirty="0"/>
            </a:p>
          </p:txBody>
        </p:sp>
        <p:sp>
          <p:nvSpPr>
            <p:cNvPr id="8" name="Text 4"/>
            <p:cNvSpPr/>
            <p:nvPr/>
          </p:nvSpPr>
          <p:spPr>
            <a:xfrm>
              <a:off x="5275659" y="5789414"/>
              <a:ext cx="4078962" cy="1149072"/>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Senses modulated light intensity from the LED and converts light pulses into electrical signals.</a:t>
              </a:r>
              <a:endParaRPr lang="en-US" sz="1850" dirty="0"/>
            </a:p>
          </p:txBody>
        </p:sp>
        <p:pic>
          <p:nvPicPr>
            <p:cNvPr id="13" name="Image 1" descr="preencoded.png">
              <a:extLst>
                <a:ext uri="{FF2B5EF4-FFF2-40B4-BE49-F238E27FC236}">
                  <a16:creationId xmlns:a16="http://schemas.microsoft.com/office/drawing/2014/main" id="{64A9B30E-1BF6-B47B-B035-C11AC8D2CF94}"/>
                </a:ext>
              </a:extLst>
            </p:cNvPr>
            <p:cNvPicPr>
              <a:picLocks noChangeAspect="1"/>
            </p:cNvPicPr>
            <p:nvPr/>
          </p:nvPicPr>
          <p:blipFill>
            <a:blip r:embed="rId4"/>
            <a:stretch>
              <a:fillRect/>
            </a:stretch>
          </p:blipFill>
          <p:spPr>
            <a:xfrm>
              <a:off x="5275659" y="2473881"/>
              <a:ext cx="4078962" cy="2520910"/>
            </a:xfrm>
            <a:prstGeom prst="rect">
              <a:avLst/>
            </a:prstGeom>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8C58EB9-FAC8-0B93-372D-7339DB61A943}"/>
              </a:ext>
            </a:extLst>
          </p:cNvPr>
          <p:cNvSpPr/>
          <p:nvPr/>
        </p:nvSpPr>
        <p:spPr>
          <a:xfrm>
            <a:off x="12801600" y="7756634"/>
            <a:ext cx="1702676" cy="362607"/>
          </a:xfrm>
          <a:prstGeom prst="rect">
            <a:avLst/>
          </a:prstGeom>
          <a:solidFill>
            <a:schemeClr val="bg1">
              <a:lumMod val="9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 0">
            <a:extLst>
              <a:ext uri="{FF2B5EF4-FFF2-40B4-BE49-F238E27FC236}">
                <a16:creationId xmlns:a16="http://schemas.microsoft.com/office/drawing/2014/main" id="{036DE0AA-A9F5-0124-15DF-D1D4BC8F826C}"/>
              </a:ext>
            </a:extLst>
          </p:cNvPr>
          <p:cNvSpPr/>
          <p:nvPr/>
        </p:nvSpPr>
        <p:spPr>
          <a:xfrm>
            <a:off x="990124" y="323854"/>
            <a:ext cx="10051971"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Applications </a:t>
            </a:r>
            <a:endParaRPr lang="en-US" sz="4400" dirty="0"/>
          </a:p>
        </p:txBody>
      </p:sp>
      <p:grpSp>
        <p:nvGrpSpPr>
          <p:cNvPr id="32" name="Group 31">
            <a:extLst>
              <a:ext uri="{FF2B5EF4-FFF2-40B4-BE49-F238E27FC236}">
                <a16:creationId xmlns:a16="http://schemas.microsoft.com/office/drawing/2014/main" id="{0A895EE9-5986-BBC8-0FBB-E0B8BF5EB9BA}"/>
              </a:ext>
            </a:extLst>
          </p:cNvPr>
          <p:cNvGrpSpPr/>
          <p:nvPr/>
        </p:nvGrpSpPr>
        <p:grpSpPr>
          <a:xfrm>
            <a:off x="990124" y="1313805"/>
            <a:ext cx="8968428" cy="6230317"/>
            <a:chOff x="990124" y="1171751"/>
            <a:chExt cx="8968428" cy="6230317"/>
          </a:xfrm>
        </p:grpSpPr>
        <p:grpSp>
          <p:nvGrpSpPr>
            <p:cNvPr id="2" name="Group 1">
              <a:extLst>
                <a:ext uri="{FF2B5EF4-FFF2-40B4-BE49-F238E27FC236}">
                  <a16:creationId xmlns:a16="http://schemas.microsoft.com/office/drawing/2014/main" id="{BAC35421-36FB-43F1-8531-6E137310CCA5}"/>
                </a:ext>
              </a:extLst>
            </p:cNvPr>
            <p:cNvGrpSpPr/>
            <p:nvPr/>
          </p:nvGrpSpPr>
          <p:grpSpPr>
            <a:xfrm>
              <a:off x="990124" y="2414979"/>
              <a:ext cx="8968428" cy="1420464"/>
              <a:chOff x="837724" y="5293876"/>
              <a:chExt cx="4078962" cy="1420464"/>
            </a:xfrm>
          </p:grpSpPr>
          <p:sp>
            <p:nvSpPr>
              <p:cNvPr id="3" name="Text 1">
                <a:extLst>
                  <a:ext uri="{FF2B5EF4-FFF2-40B4-BE49-F238E27FC236}">
                    <a16:creationId xmlns:a16="http://schemas.microsoft.com/office/drawing/2014/main" id="{16F28261-FB2E-B530-E256-6A0EAF7D15E5}"/>
                  </a:ext>
                </a:extLst>
              </p:cNvPr>
              <p:cNvSpPr/>
              <p:nvPr/>
            </p:nvSpPr>
            <p:spPr>
              <a:xfrm>
                <a:off x="837724" y="5293876"/>
                <a:ext cx="2816185" cy="351949"/>
              </a:xfrm>
              <a:prstGeom prst="rect">
                <a:avLst/>
              </a:prstGeom>
              <a:noFill/>
              <a:ln/>
            </p:spPr>
            <p:txBody>
              <a:bodyPr wrap="none" lIns="0" tIns="0" rIns="0" bIns="0" rtlCol="0" anchor="t"/>
              <a:lstStyle/>
              <a:p>
                <a:pPr algn="l">
                  <a:lnSpc>
                    <a:spcPts val="2143"/>
                  </a:lnSpc>
                  <a:spcBef>
                    <a:spcPts val="1029"/>
                  </a:spcBef>
                  <a:spcAft>
                    <a:spcPts val="1029"/>
                  </a:spcAft>
                  <a:buNone/>
                </a:pPr>
                <a:r>
                  <a:rPr lang="en-US" sz="2200" i="0" dirty="0">
                    <a:solidFill>
                      <a:srgbClr val="404040"/>
                    </a:solidFill>
                    <a:effectLst/>
                    <a:latin typeface="Red Hat Text" panose="020B0604020202020204" charset="0"/>
                    <a:ea typeface="Red Hat Text" panose="020B0604020202020204" charset="0"/>
                    <a:cs typeface="Red Hat Text" panose="020B0604020202020204" charset="0"/>
                  </a:rPr>
                  <a:t>Connectivity in Remote/Disaster Areas</a:t>
                </a:r>
              </a:p>
              <a:p>
                <a:pPr>
                  <a:buNone/>
                </a:pPr>
                <a:br>
                  <a:rPr lang="en-US" sz="2400" b="0" i="0" dirty="0">
                    <a:solidFill>
                      <a:srgbClr val="404040"/>
                    </a:solidFill>
                    <a:effectLst/>
                    <a:latin typeface="DeepSeek-CJK-patch"/>
                  </a:rPr>
                </a:br>
                <a:endParaRPr lang="en-US" sz="2200" dirty="0"/>
              </a:p>
            </p:txBody>
          </p:sp>
          <p:sp>
            <p:nvSpPr>
              <p:cNvPr id="4" name="Text 2">
                <a:extLst>
                  <a:ext uri="{FF2B5EF4-FFF2-40B4-BE49-F238E27FC236}">
                    <a16:creationId xmlns:a16="http://schemas.microsoft.com/office/drawing/2014/main" id="{459AAA5F-04DD-24EF-0F81-21150F8B3F47}"/>
                  </a:ext>
                </a:extLst>
              </p:cNvPr>
              <p:cNvSpPr/>
              <p:nvPr/>
            </p:nvSpPr>
            <p:spPr>
              <a:xfrm>
                <a:off x="837724" y="5565268"/>
                <a:ext cx="4078962" cy="1149072"/>
              </a:xfrm>
              <a:prstGeom prst="rect">
                <a:avLst/>
              </a:prstGeom>
              <a:noFill/>
              <a:ln/>
            </p:spPr>
            <p:txBody>
              <a:bodyPr wrap="square" lIns="0" tIns="0" rIns="0" bIns="0" rtlCol="0" anchor="t"/>
              <a:lstStyle/>
              <a:p>
                <a:pPr>
                  <a:lnSpc>
                    <a:spcPts val="3000"/>
                  </a:lnSpc>
                </a:pPr>
                <a:r>
                  <a:rPr lang="en-US" sz="2000" b="0" i="0" dirty="0">
                    <a:solidFill>
                      <a:srgbClr val="404040"/>
                    </a:solidFill>
                    <a:effectLst/>
                    <a:latin typeface="Roboto Light" panose="02000000000000000000" pitchFamily="2" charset="0"/>
                    <a:ea typeface="Roboto Light" panose="02000000000000000000" pitchFamily="2" charset="0"/>
                    <a:cs typeface="Roboto Light" panose="02000000000000000000" pitchFamily="2" charset="0"/>
                  </a:rPr>
                  <a:t>Solar-powered LED systems enable easy deployment of temporary, energy-efficient networks where infrastructure is lacking.</a:t>
                </a:r>
              </a:p>
              <a:p>
                <a:pPr>
                  <a:lnSpc>
                    <a:spcPts val="3000"/>
                  </a:lnSpc>
                </a:pPr>
                <a:r>
                  <a:rPr lang="en-US" sz="1850" dirty="0">
                    <a:solidFill>
                      <a:srgbClr val="3B3535"/>
                    </a:solidFill>
                    <a:latin typeface="Roboto Light" pitchFamily="34" charset="0"/>
                    <a:ea typeface="Roboto Light" pitchFamily="34" charset="-122"/>
                    <a:cs typeface="Roboto Light" pitchFamily="34" charset="-120"/>
                  </a:rPr>
                  <a:t>.</a:t>
                </a:r>
                <a:endParaRPr lang="en-US" sz="1850" dirty="0"/>
              </a:p>
            </p:txBody>
          </p:sp>
        </p:grpSp>
        <p:grpSp>
          <p:nvGrpSpPr>
            <p:cNvPr id="10" name="Group 9">
              <a:extLst>
                <a:ext uri="{FF2B5EF4-FFF2-40B4-BE49-F238E27FC236}">
                  <a16:creationId xmlns:a16="http://schemas.microsoft.com/office/drawing/2014/main" id="{903A83CA-014D-C0E8-42E1-065778638A78}"/>
                </a:ext>
              </a:extLst>
            </p:cNvPr>
            <p:cNvGrpSpPr/>
            <p:nvPr/>
          </p:nvGrpSpPr>
          <p:grpSpPr>
            <a:xfrm>
              <a:off x="990124" y="1171751"/>
              <a:ext cx="8968428" cy="1243228"/>
              <a:chOff x="837724" y="5293876"/>
              <a:chExt cx="4078962" cy="1243228"/>
            </a:xfrm>
          </p:grpSpPr>
          <p:sp>
            <p:nvSpPr>
              <p:cNvPr id="11" name="Text 1">
                <a:extLst>
                  <a:ext uri="{FF2B5EF4-FFF2-40B4-BE49-F238E27FC236}">
                    <a16:creationId xmlns:a16="http://schemas.microsoft.com/office/drawing/2014/main" id="{9C2E8A5E-34C7-6691-287E-AAF7DA6B55FD}"/>
                  </a:ext>
                </a:extLst>
              </p:cNvPr>
              <p:cNvSpPr/>
              <p:nvPr/>
            </p:nvSpPr>
            <p:spPr>
              <a:xfrm>
                <a:off x="837724" y="529387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Underwater Communication</a:t>
                </a:r>
                <a:endParaRPr lang="en-US" sz="2200" dirty="0"/>
              </a:p>
            </p:txBody>
          </p:sp>
          <p:sp>
            <p:nvSpPr>
              <p:cNvPr id="12" name="Text 2">
                <a:extLst>
                  <a:ext uri="{FF2B5EF4-FFF2-40B4-BE49-F238E27FC236}">
                    <a16:creationId xmlns:a16="http://schemas.microsoft.com/office/drawing/2014/main" id="{506F050A-4517-279C-76E5-3DAFE799AB4A}"/>
                  </a:ext>
                </a:extLst>
              </p:cNvPr>
              <p:cNvSpPr/>
              <p:nvPr/>
            </p:nvSpPr>
            <p:spPr>
              <a:xfrm>
                <a:off x="837724" y="5622930"/>
                <a:ext cx="4078962" cy="914174"/>
              </a:xfrm>
              <a:prstGeom prst="rect">
                <a:avLst/>
              </a:prstGeom>
              <a:noFill/>
              <a:ln/>
            </p:spPr>
            <p:txBody>
              <a:bodyPr wrap="square" lIns="0" tIns="0" rIns="0" bIns="0" rtlCol="0" anchor="t"/>
              <a:lstStyle/>
              <a:p>
                <a:pPr>
                  <a:lnSpc>
                    <a:spcPts val="3000"/>
                  </a:lnSpc>
                </a:pPr>
                <a:r>
                  <a:rPr lang="en-US" sz="2000" b="0" i="0" dirty="0">
                    <a:solidFill>
                      <a:srgbClr val="404040"/>
                    </a:solidFill>
                    <a:effectLst/>
                    <a:latin typeface="Roboto Light" panose="02000000000000000000" pitchFamily="2" charset="0"/>
                    <a:ea typeface="Roboto Light" panose="02000000000000000000" pitchFamily="2" charset="0"/>
                    <a:cs typeface="Roboto Light" panose="02000000000000000000" pitchFamily="2" charset="0"/>
                  </a:rPr>
                  <a:t>Uses blue-green light (low attenuation in water) for high-speed data transmission, replacing RF signals which attenuate quickly.</a:t>
                </a:r>
              </a:p>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a:t>
                </a:r>
                <a:endParaRPr lang="en-US" sz="1850" dirty="0"/>
              </a:p>
            </p:txBody>
          </p:sp>
        </p:grpSp>
        <p:grpSp>
          <p:nvGrpSpPr>
            <p:cNvPr id="13" name="Group 12">
              <a:extLst>
                <a:ext uri="{FF2B5EF4-FFF2-40B4-BE49-F238E27FC236}">
                  <a16:creationId xmlns:a16="http://schemas.microsoft.com/office/drawing/2014/main" id="{F700D940-09B2-B6B3-9252-1FA83BFD743B}"/>
                </a:ext>
              </a:extLst>
            </p:cNvPr>
            <p:cNvGrpSpPr/>
            <p:nvPr/>
          </p:nvGrpSpPr>
          <p:grpSpPr>
            <a:xfrm>
              <a:off x="990124" y="3553248"/>
              <a:ext cx="8968428" cy="1243228"/>
              <a:chOff x="837724" y="5293876"/>
              <a:chExt cx="4078962" cy="1243228"/>
            </a:xfrm>
          </p:grpSpPr>
          <p:sp>
            <p:nvSpPr>
              <p:cNvPr id="14" name="Text 1">
                <a:extLst>
                  <a:ext uri="{FF2B5EF4-FFF2-40B4-BE49-F238E27FC236}">
                    <a16:creationId xmlns:a16="http://schemas.microsoft.com/office/drawing/2014/main" id="{C2834D8F-6803-2EC1-964D-785CFE521B19}"/>
                  </a:ext>
                </a:extLst>
              </p:cNvPr>
              <p:cNvSpPr/>
              <p:nvPr/>
            </p:nvSpPr>
            <p:spPr>
              <a:xfrm>
                <a:off x="837724" y="529387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Overcoming RF Spectrum Congestion</a:t>
                </a:r>
                <a:endParaRPr lang="en-US" sz="2200" dirty="0"/>
              </a:p>
            </p:txBody>
          </p:sp>
          <p:sp>
            <p:nvSpPr>
              <p:cNvPr id="15" name="Text 2">
                <a:extLst>
                  <a:ext uri="{FF2B5EF4-FFF2-40B4-BE49-F238E27FC236}">
                    <a16:creationId xmlns:a16="http://schemas.microsoft.com/office/drawing/2014/main" id="{1A3BE99D-BD58-6EE8-6076-7471CE948735}"/>
                  </a:ext>
                </a:extLst>
              </p:cNvPr>
              <p:cNvSpPr/>
              <p:nvPr/>
            </p:nvSpPr>
            <p:spPr>
              <a:xfrm>
                <a:off x="837724" y="5622930"/>
                <a:ext cx="4078962" cy="914174"/>
              </a:xfrm>
              <a:prstGeom prst="rect">
                <a:avLst/>
              </a:prstGeom>
              <a:noFill/>
              <a:ln/>
            </p:spPr>
            <p:txBody>
              <a:bodyPr wrap="square" lIns="0" tIns="0" rIns="0" bIns="0" rtlCol="0" anchor="t"/>
              <a:lstStyle/>
              <a:p>
                <a:pPr>
                  <a:lnSpc>
                    <a:spcPts val="3000"/>
                  </a:lnSpc>
                </a:pPr>
                <a:r>
                  <a:rPr lang="en-US" sz="2000" b="0" i="0" dirty="0">
                    <a:solidFill>
                      <a:srgbClr val="404040"/>
                    </a:solidFill>
                    <a:effectLst/>
                    <a:latin typeface="Roboto Light" panose="02000000000000000000" pitchFamily="2" charset="0"/>
                    <a:ea typeface="Roboto Light" panose="02000000000000000000" pitchFamily="2" charset="0"/>
                    <a:cs typeface="Roboto Light" panose="02000000000000000000" pitchFamily="2" charset="0"/>
                  </a:rPr>
                  <a:t>Utilizes visible light spectrum (10,000x larger than RF) for higher bandwidth, reducing congestion in urban areas.</a:t>
                </a:r>
              </a:p>
              <a:p>
                <a:pPr>
                  <a:lnSpc>
                    <a:spcPts val="3000"/>
                  </a:lnSpc>
                </a:pPr>
                <a:endParaRPr lang="en-US" sz="2000" b="0" i="0" dirty="0">
                  <a:solidFill>
                    <a:srgbClr val="404040"/>
                  </a:solidFill>
                  <a:effectLst/>
                  <a:latin typeface="Roboto Light" panose="02000000000000000000" pitchFamily="2" charset="0"/>
                  <a:ea typeface="Roboto Light" panose="02000000000000000000" pitchFamily="2" charset="0"/>
                  <a:cs typeface="Roboto Light" panose="02000000000000000000" pitchFamily="2" charset="0"/>
                </a:endParaRPr>
              </a:p>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a:t>
                </a:r>
                <a:endParaRPr lang="en-US" sz="1850" dirty="0"/>
              </a:p>
            </p:txBody>
          </p:sp>
        </p:grpSp>
        <p:grpSp>
          <p:nvGrpSpPr>
            <p:cNvPr id="18" name="Group 17">
              <a:extLst>
                <a:ext uri="{FF2B5EF4-FFF2-40B4-BE49-F238E27FC236}">
                  <a16:creationId xmlns:a16="http://schemas.microsoft.com/office/drawing/2014/main" id="{37099767-3EDD-4244-ECC8-3D66307B925A}"/>
                </a:ext>
              </a:extLst>
            </p:cNvPr>
            <p:cNvGrpSpPr/>
            <p:nvPr/>
          </p:nvGrpSpPr>
          <p:grpSpPr>
            <a:xfrm>
              <a:off x="990124" y="4691517"/>
              <a:ext cx="8968428" cy="1243228"/>
              <a:chOff x="837724" y="5293876"/>
              <a:chExt cx="4078962" cy="1243228"/>
            </a:xfrm>
          </p:grpSpPr>
          <p:sp>
            <p:nvSpPr>
              <p:cNvPr id="19" name="Text 1">
                <a:extLst>
                  <a:ext uri="{FF2B5EF4-FFF2-40B4-BE49-F238E27FC236}">
                    <a16:creationId xmlns:a16="http://schemas.microsoft.com/office/drawing/2014/main" id="{57404B78-B1EF-4665-11C6-1106FA802881}"/>
                  </a:ext>
                </a:extLst>
              </p:cNvPr>
              <p:cNvSpPr/>
              <p:nvPr/>
            </p:nvSpPr>
            <p:spPr>
              <a:xfrm>
                <a:off x="837724" y="529387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Energy Efficiency</a:t>
                </a:r>
                <a:endParaRPr lang="en-US" sz="2200" dirty="0"/>
              </a:p>
            </p:txBody>
          </p:sp>
          <p:sp>
            <p:nvSpPr>
              <p:cNvPr id="20" name="Text 2">
                <a:extLst>
                  <a:ext uri="{FF2B5EF4-FFF2-40B4-BE49-F238E27FC236}">
                    <a16:creationId xmlns:a16="http://schemas.microsoft.com/office/drawing/2014/main" id="{B3377A00-884F-73C3-490A-5DB95E180F7E}"/>
                  </a:ext>
                </a:extLst>
              </p:cNvPr>
              <p:cNvSpPr/>
              <p:nvPr/>
            </p:nvSpPr>
            <p:spPr>
              <a:xfrm>
                <a:off x="837724" y="5622930"/>
                <a:ext cx="4078962" cy="914174"/>
              </a:xfrm>
              <a:prstGeom prst="rect">
                <a:avLst/>
              </a:prstGeom>
              <a:noFill/>
              <a:ln/>
            </p:spPr>
            <p:txBody>
              <a:bodyPr wrap="square" lIns="0" tIns="0" rIns="0" bIns="0" rtlCol="0" anchor="t"/>
              <a:lstStyle/>
              <a:p>
                <a:pPr>
                  <a:lnSpc>
                    <a:spcPts val="3000"/>
                  </a:lnSpc>
                </a:pPr>
                <a:r>
                  <a:rPr lang="en-US" sz="2000" dirty="0">
                    <a:solidFill>
                      <a:srgbClr val="404040"/>
                    </a:solidFill>
                    <a:latin typeface="Roboto Light" panose="02000000000000000000" pitchFamily="2" charset="0"/>
                    <a:ea typeface="Roboto Light" panose="02000000000000000000" pitchFamily="2" charset="0"/>
                    <a:cs typeface="Roboto Light" panose="02000000000000000000" pitchFamily="2" charset="0"/>
                  </a:rPr>
                  <a:t>I</a:t>
                </a:r>
                <a:r>
                  <a:rPr lang="en-US" sz="2000" b="0" i="0" dirty="0">
                    <a:solidFill>
                      <a:srgbClr val="404040"/>
                    </a:solidFill>
                    <a:effectLst/>
                    <a:latin typeface="Roboto Light" panose="02000000000000000000" pitchFamily="2" charset="0"/>
                    <a:ea typeface="Roboto Light" panose="02000000000000000000" pitchFamily="2" charset="0"/>
                    <a:cs typeface="Roboto Light" panose="02000000000000000000" pitchFamily="2" charset="0"/>
                  </a:rPr>
                  <a:t>ntegrates with existing lighting infrastructure (e.g., LEO satellites) to reduce energy consumption while providing dual-purpose illumination and data transmission.</a:t>
                </a:r>
              </a:p>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a:t>
                </a:r>
                <a:endParaRPr lang="en-US" sz="1850" dirty="0"/>
              </a:p>
            </p:txBody>
          </p:sp>
        </p:grpSp>
        <p:grpSp>
          <p:nvGrpSpPr>
            <p:cNvPr id="21" name="Group 20">
              <a:extLst>
                <a:ext uri="{FF2B5EF4-FFF2-40B4-BE49-F238E27FC236}">
                  <a16:creationId xmlns:a16="http://schemas.microsoft.com/office/drawing/2014/main" id="{99AED454-D1FE-8312-EC2E-A0864167C6A2}"/>
                </a:ext>
              </a:extLst>
            </p:cNvPr>
            <p:cNvGrpSpPr/>
            <p:nvPr/>
          </p:nvGrpSpPr>
          <p:grpSpPr>
            <a:xfrm>
              <a:off x="990124" y="6158840"/>
              <a:ext cx="8968428" cy="1243228"/>
              <a:chOff x="837724" y="5293876"/>
              <a:chExt cx="4078962" cy="1243228"/>
            </a:xfrm>
          </p:grpSpPr>
          <p:sp>
            <p:nvSpPr>
              <p:cNvPr id="22" name="Text 1">
                <a:extLst>
                  <a:ext uri="{FF2B5EF4-FFF2-40B4-BE49-F238E27FC236}">
                    <a16:creationId xmlns:a16="http://schemas.microsoft.com/office/drawing/2014/main" id="{4F81361A-5B0B-D1D4-CD21-318528B31582}"/>
                  </a:ext>
                </a:extLst>
              </p:cNvPr>
              <p:cNvSpPr/>
              <p:nvPr/>
            </p:nvSpPr>
            <p:spPr>
              <a:xfrm>
                <a:off x="837724" y="529387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Secure Military Communication</a:t>
                </a:r>
                <a:endParaRPr lang="en-US" sz="2200" dirty="0"/>
              </a:p>
            </p:txBody>
          </p:sp>
          <p:sp>
            <p:nvSpPr>
              <p:cNvPr id="23" name="Text 2">
                <a:extLst>
                  <a:ext uri="{FF2B5EF4-FFF2-40B4-BE49-F238E27FC236}">
                    <a16:creationId xmlns:a16="http://schemas.microsoft.com/office/drawing/2014/main" id="{36FA527D-48F4-4634-A4C0-E3566485E2AD}"/>
                  </a:ext>
                </a:extLst>
              </p:cNvPr>
              <p:cNvSpPr/>
              <p:nvPr/>
            </p:nvSpPr>
            <p:spPr>
              <a:xfrm>
                <a:off x="837724" y="5622930"/>
                <a:ext cx="4078962" cy="914174"/>
              </a:xfrm>
              <a:prstGeom prst="rect">
                <a:avLst/>
              </a:prstGeom>
              <a:noFill/>
              <a:ln/>
            </p:spPr>
            <p:txBody>
              <a:bodyPr wrap="square" lIns="0" tIns="0" rIns="0" bIns="0" rtlCol="0" anchor="t"/>
              <a:lstStyle/>
              <a:p>
                <a:pPr>
                  <a:lnSpc>
                    <a:spcPts val="3000"/>
                  </a:lnSpc>
                </a:pPr>
                <a:r>
                  <a:rPr lang="en-US" sz="2000" b="0" i="0" dirty="0">
                    <a:solidFill>
                      <a:srgbClr val="404040"/>
                    </a:solidFill>
                    <a:effectLst/>
                    <a:latin typeface="Roboto Light" panose="02000000000000000000" pitchFamily="2" charset="0"/>
                    <a:ea typeface="Roboto Light" panose="02000000000000000000" pitchFamily="2" charset="0"/>
                    <a:cs typeface="Roboto Light" panose="02000000000000000000" pitchFamily="2" charset="0"/>
                  </a:rPr>
                  <a:t>Provides encrypted, high-speed data transfer using light waves, enhancing security in sensitive operations.</a:t>
                </a:r>
              </a:p>
              <a:p>
                <a:pPr>
                  <a:lnSpc>
                    <a:spcPts val="3000"/>
                  </a:lnSpc>
                </a:pPr>
                <a:r>
                  <a:rPr lang="en-US" sz="1850" dirty="0">
                    <a:solidFill>
                      <a:srgbClr val="3B3535"/>
                    </a:solidFill>
                    <a:latin typeface="Roboto Light" pitchFamily="34" charset="0"/>
                    <a:ea typeface="Roboto Light" pitchFamily="34" charset="-122"/>
                    <a:cs typeface="Roboto Light" pitchFamily="34" charset="-120"/>
                  </a:rPr>
                  <a:t>.</a:t>
                </a:r>
                <a:endParaRPr lang="en-US" sz="1850" dirty="0"/>
              </a:p>
            </p:txBody>
          </p:sp>
        </p:grpSp>
      </p:grpSp>
      <p:pic>
        <p:nvPicPr>
          <p:cNvPr id="1026" name="Picture 2">
            <a:extLst>
              <a:ext uri="{FF2B5EF4-FFF2-40B4-BE49-F238E27FC236}">
                <a16:creationId xmlns:a16="http://schemas.microsoft.com/office/drawing/2014/main" id="{8F91D3BC-2B22-D019-89A6-45FB531162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46835" y="432846"/>
            <a:ext cx="4258351" cy="3120401"/>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250ADEC2-99EF-9071-4FD3-C263860D0AF9}"/>
              </a:ext>
            </a:extLst>
          </p:cNvPr>
          <p:cNvSpPr txBox="1"/>
          <p:nvPr/>
        </p:nvSpPr>
        <p:spPr>
          <a:xfrm>
            <a:off x="3657600" y="3827658"/>
            <a:ext cx="7315200" cy="369332"/>
          </a:xfrm>
          <a:prstGeom prst="rect">
            <a:avLst/>
          </a:prstGeom>
          <a:noFill/>
        </p:spPr>
        <p:txBody>
          <a:bodyPr wrap="square">
            <a:spAutoFit/>
          </a:bodyPr>
          <a:lstStyle/>
          <a:p>
            <a:endParaRPr lang="en-IN" dirty="0"/>
          </a:p>
        </p:txBody>
      </p:sp>
      <p:sp>
        <p:nvSpPr>
          <p:cNvPr id="28" name="TextBox 27">
            <a:extLst>
              <a:ext uri="{FF2B5EF4-FFF2-40B4-BE49-F238E27FC236}">
                <a16:creationId xmlns:a16="http://schemas.microsoft.com/office/drawing/2014/main" id="{5DAAE6A4-C3AC-0109-4143-1753B9483D1B}"/>
              </a:ext>
            </a:extLst>
          </p:cNvPr>
          <p:cNvSpPr txBox="1"/>
          <p:nvPr/>
        </p:nvSpPr>
        <p:spPr>
          <a:xfrm>
            <a:off x="3657600" y="3930134"/>
            <a:ext cx="7315200" cy="369332"/>
          </a:xfrm>
          <a:prstGeom prst="rect">
            <a:avLst/>
          </a:prstGeom>
          <a:noFill/>
        </p:spPr>
        <p:txBody>
          <a:bodyPr wrap="square">
            <a:spAutoFit/>
          </a:bodyPr>
          <a:lstStyle/>
          <a:p>
            <a:endParaRPr lang="en-IN" dirty="0"/>
          </a:p>
        </p:txBody>
      </p:sp>
      <p:sp>
        <p:nvSpPr>
          <p:cNvPr id="30" name="TextBox 29">
            <a:extLst>
              <a:ext uri="{FF2B5EF4-FFF2-40B4-BE49-F238E27FC236}">
                <a16:creationId xmlns:a16="http://schemas.microsoft.com/office/drawing/2014/main" id="{C9847F3D-6BFA-C28E-CD2D-9B4B44A018EB}"/>
              </a:ext>
            </a:extLst>
          </p:cNvPr>
          <p:cNvSpPr txBox="1"/>
          <p:nvPr/>
        </p:nvSpPr>
        <p:spPr>
          <a:xfrm>
            <a:off x="3657600" y="3930134"/>
            <a:ext cx="7315200" cy="369332"/>
          </a:xfrm>
          <a:prstGeom prst="rect">
            <a:avLst/>
          </a:prstGeom>
          <a:noFill/>
        </p:spPr>
        <p:txBody>
          <a:bodyPr wrap="square">
            <a:spAutoFit/>
          </a:bodyPr>
          <a:lstStyle/>
          <a:p>
            <a:endParaRPr lang="en-IN" dirty="0"/>
          </a:p>
        </p:txBody>
      </p:sp>
      <p:pic>
        <p:nvPicPr>
          <p:cNvPr id="31" name="Image 0">
            <a:extLst>
              <a:ext uri="{FF2B5EF4-FFF2-40B4-BE49-F238E27FC236}">
                <a16:creationId xmlns:a16="http://schemas.microsoft.com/office/drawing/2014/main" id="{C5F50E2E-1DDA-8C62-3A82-8DE8F1C5A73A}"/>
              </a:ext>
            </a:extLst>
          </p:cNvPr>
          <p:cNvPicPr>
            <a:picLocks noChangeAspect="1"/>
          </p:cNvPicPr>
          <p:nvPr/>
        </p:nvPicPr>
        <p:blipFill>
          <a:blip r:embed="rId3"/>
          <a:srcRect t="28184" b="8990"/>
          <a:stretch/>
        </p:blipFill>
        <p:spPr>
          <a:xfrm>
            <a:off x="9646835" y="3553248"/>
            <a:ext cx="4234892" cy="3990874"/>
          </a:xfrm>
          <a:prstGeom prst="rect">
            <a:avLst/>
          </a:prstGeom>
        </p:spPr>
      </p:pic>
    </p:spTree>
    <p:extLst>
      <p:ext uri="{BB962C8B-B14F-4D97-AF65-F5344CB8AC3E}">
        <p14:creationId xmlns:p14="http://schemas.microsoft.com/office/powerpoint/2010/main" val="38302812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EE7150A-FBFA-A369-0151-2F7FCB527F32}"/>
              </a:ext>
            </a:extLst>
          </p:cNvPr>
          <p:cNvSpPr/>
          <p:nvPr/>
        </p:nvSpPr>
        <p:spPr>
          <a:xfrm>
            <a:off x="12801600" y="7756634"/>
            <a:ext cx="1702676" cy="362607"/>
          </a:xfrm>
          <a:prstGeom prst="rect">
            <a:avLst/>
          </a:prstGeom>
          <a:solidFill>
            <a:schemeClr val="bg1">
              <a:lumMod val="9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 1">
            <a:extLst>
              <a:ext uri="{FF2B5EF4-FFF2-40B4-BE49-F238E27FC236}">
                <a16:creationId xmlns:a16="http://schemas.microsoft.com/office/drawing/2014/main" id="{EF6C4BBF-8722-ED2E-B814-1DE71C245778}"/>
              </a:ext>
            </a:extLst>
          </p:cNvPr>
          <p:cNvSpPr/>
          <p:nvPr/>
        </p:nvSpPr>
        <p:spPr>
          <a:xfrm>
            <a:off x="837724" y="2369024"/>
            <a:ext cx="7468553" cy="1149072"/>
          </a:xfrm>
          <a:prstGeom prst="rect">
            <a:avLst/>
          </a:prstGeom>
          <a:noFill/>
          <a:ln/>
        </p:spPr>
        <p:txBody>
          <a:bodyPr wrap="square" lIns="0" tIns="0" rIns="0" bIns="0" rtlCol="0" anchor="t"/>
          <a:lstStyle/>
          <a:p>
            <a:pPr marL="0" indent="0" algn="l">
              <a:lnSpc>
                <a:spcPts val="3000"/>
              </a:lnSpc>
              <a:buNone/>
            </a:pPr>
            <a:endParaRPr lang="en-US" sz="1850" dirty="0"/>
          </a:p>
        </p:txBody>
      </p:sp>
      <p:grpSp>
        <p:nvGrpSpPr>
          <p:cNvPr id="2" name="Group 1">
            <a:extLst>
              <a:ext uri="{FF2B5EF4-FFF2-40B4-BE49-F238E27FC236}">
                <a16:creationId xmlns:a16="http://schemas.microsoft.com/office/drawing/2014/main" id="{F9193EA6-A548-4968-6680-334E662FACB6}"/>
              </a:ext>
            </a:extLst>
          </p:cNvPr>
          <p:cNvGrpSpPr/>
          <p:nvPr/>
        </p:nvGrpSpPr>
        <p:grpSpPr>
          <a:xfrm>
            <a:off x="837724" y="2213209"/>
            <a:ext cx="10051972" cy="2202631"/>
            <a:chOff x="837723" y="2464537"/>
            <a:chExt cx="10051972" cy="2202631"/>
          </a:xfrm>
        </p:grpSpPr>
        <p:sp>
          <p:nvSpPr>
            <p:cNvPr id="4" name="Text 0">
              <a:extLst>
                <a:ext uri="{FF2B5EF4-FFF2-40B4-BE49-F238E27FC236}">
                  <a16:creationId xmlns:a16="http://schemas.microsoft.com/office/drawing/2014/main" id="{CE058D7A-E788-73B1-61F6-14DEF7389BE2}"/>
                </a:ext>
              </a:extLst>
            </p:cNvPr>
            <p:cNvSpPr/>
            <p:nvPr/>
          </p:nvSpPr>
          <p:spPr>
            <a:xfrm>
              <a:off x="837724" y="2464537"/>
              <a:ext cx="10051971"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Acknowledgements </a:t>
              </a:r>
              <a:endParaRPr lang="en-US" sz="4400" dirty="0"/>
            </a:p>
          </p:txBody>
        </p:sp>
        <p:sp>
          <p:nvSpPr>
            <p:cNvPr id="8" name="Text 1">
              <a:extLst>
                <a:ext uri="{FF2B5EF4-FFF2-40B4-BE49-F238E27FC236}">
                  <a16:creationId xmlns:a16="http://schemas.microsoft.com/office/drawing/2014/main" id="{3B44D5C3-98F5-CC67-026B-13FE77191156}"/>
                </a:ext>
              </a:extLst>
            </p:cNvPr>
            <p:cNvSpPr/>
            <p:nvPr/>
          </p:nvSpPr>
          <p:spPr>
            <a:xfrm>
              <a:off x="837723" y="3518096"/>
              <a:ext cx="7468553" cy="1149072"/>
            </a:xfrm>
            <a:prstGeom prst="rect">
              <a:avLst/>
            </a:prstGeom>
            <a:noFill/>
            <a:ln/>
          </p:spPr>
          <p:txBody>
            <a:bodyPr wrap="square" lIns="0" tIns="0" rIns="0" bIns="0" rtlCol="0" anchor="t"/>
            <a:lstStyle/>
            <a:p>
              <a:pPr>
                <a:lnSpc>
                  <a:spcPts val="3000"/>
                </a:lnSpc>
              </a:pPr>
              <a:r>
                <a:rPr lang="en-IN" sz="1800" kern="0" dirty="0">
                  <a:solidFill>
                    <a:srgbClr val="404040"/>
                  </a:solidFill>
                  <a:effectLst/>
                  <a:latin typeface="Roboto Light" panose="02000000000000000000" pitchFamily="2" charset="0"/>
                  <a:ea typeface="Roboto Light" panose="02000000000000000000" pitchFamily="2" charset="0"/>
                  <a:cs typeface="Roboto Light" panose="02000000000000000000" pitchFamily="2" charset="0"/>
                </a:rPr>
                <a:t>We sincerely thank </a:t>
              </a:r>
              <a:r>
                <a:rPr lang="en-IN" sz="1800" b="1" kern="0" dirty="0">
                  <a:solidFill>
                    <a:srgbClr val="404040"/>
                  </a:solidFill>
                  <a:effectLst/>
                  <a:latin typeface="Roboto Light" panose="02000000000000000000" pitchFamily="2" charset="0"/>
                  <a:ea typeface="Roboto Light" panose="02000000000000000000" pitchFamily="2" charset="0"/>
                  <a:cs typeface="Roboto Light" panose="02000000000000000000" pitchFamily="2" charset="0"/>
                </a:rPr>
                <a:t>Dr. </a:t>
              </a:r>
              <a:r>
                <a:rPr lang="en-IN" b="1" kern="0" dirty="0">
                  <a:solidFill>
                    <a:srgbClr val="404040"/>
                  </a:solidFill>
                  <a:latin typeface="Roboto Light" panose="02000000000000000000" pitchFamily="2" charset="0"/>
                  <a:ea typeface="Roboto Light" panose="02000000000000000000" pitchFamily="2" charset="0"/>
                  <a:cs typeface="Roboto Light" panose="02000000000000000000" pitchFamily="2" charset="0"/>
                </a:rPr>
                <a:t>Perumal Alagarsamy</a:t>
              </a:r>
              <a:r>
                <a:rPr lang="en-IN" sz="1800" kern="0" dirty="0">
                  <a:solidFill>
                    <a:srgbClr val="404040"/>
                  </a:solidFill>
                  <a:effectLst/>
                  <a:latin typeface="Roboto Light" panose="02000000000000000000" pitchFamily="2" charset="0"/>
                  <a:ea typeface="Roboto Light" panose="02000000000000000000" pitchFamily="2" charset="0"/>
                  <a:cs typeface="Roboto Light" panose="02000000000000000000" pitchFamily="2" charset="0"/>
                </a:rPr>
                <a:t> for providing us the opportunity to bridge theoretical concepts with practical implementation by developing this Li-Fi communication system. We are also grateful to </a:t>
              </a:r>
              <a:r>
                <a:rPr lang="en-IN" b="1" kern="0" dirty="0">
                  <a:solidFill>
                    <a:srgbClr val="404040"/>
                  </a:solidFill>
                  <a:latin typeface="Roboto Light" panose="02000000000000000000" pitchFamily="2" charset="0"/>
                  <a:ea typeface="Roboto Light" panose="02000000000000000000" pitchFamily="2" charset="0"/>
                  <a:cs typeface="Roboto Light" panose="02000000000000000000" pitchFamily="2" charset="0"/>
                </a:rPr>
                <a:t>Perumal Sir </a:t>
              </a:r>
              <a:r>
                <a:rPr lang="en-IN" kern="0" dirty="0">
                  <a:solidFill>
                    <a:srgbClr val="404040"/>
                  </a:solidFill>
                  <a:latin typeface="Roboto Light" panose="02000000000000000000" pitchFamily="2" charset="0"/>
                  <a:ea typeface="Roboto Light" panose="02000000000000000000" pitchFamily="2" charset="0"/>
                  <a:cs typeface="Roboto Light" panose="02000000000000000000" pitchFamily="2" charset="0"/>
                </a:rPr>
                <a:t>and</a:t>
              </a:r>
              <a:r>
                <a:rPr lang="en-IN" b="1" kern="0" dirty="0">
                  <a:solidFill>
                    <a:srgbClr val="404040"/>
                  </a:solidFill>
                  <a:latin typeface="Roboto Light" panose="02000000000000000000" pitchFamily="2" charset="0"/>
                  <a:ea typeface="Roboto Light" panose="02000000000000000000" pitchFamily="2" charset="0"/>
                  <a:cs typeface="Roboto Light" panose="02000000000000000000" pitchFamily="2" charset="0"/>
                </a:rPr>
                <a:t> Dolly Gogoi Ma’am</a:t>
              </a:r>
              <a:r>
                <a:rPr lang="en-IN" sz="1800" b="1" kern="0" dirty="0">
                  <a:solidFill>
                    <a:srgbClr val="404040"/>
                  </a:solidFill>
                  <a:effectLst/>
                  <a:latin typeface="Roboto Light" panose="02000000000000000000" pitchFamily="2" charset="0"/>
                  <a:ea typeface="Roboto Light" panose="02000000000000000000" pitchFamily="2" charset="0"/>
                  <a:cs typeface="Roboto Light" panose="02000000000000000000" pitchFamily="2" charset="0"/>
                </a:rPr>
                <a:t> </a:t>
              </a:r>
              <a:r>
                <a:rPr lang="en-IN" sz="1800" kern="0" dirty="0">
                  <a:solidFill>
                    <a:srgbClr val="404040"/>
                  </a:solidFill>
                  <a:effectLst/>
                  <a:latin typeface="Roboto Light" panose="02000000000000000000" pitchFamily="2" charset="0"/>
                  <a:ea typeface="Roboto Light" panose="02000000000000000000" pitchFamily="2" charset="0"/>
                  <a:cs typeface="Roboto Light" panose="02000000000000000000" pitchFamily="2" charset="0"/>
                </a:rPr>
                <a:t>for permitting us to utilize the laboratory facilities for circuit fabrication, testing, and for granting access to components such as the potentiometer. Their guidance and support were instrumental in the successful execution of this project.</a:t>
              </a:r>
              <a:endParaRPr lang="en-IN" sz="1800" kern="100" dirty="0">
                <a:effectLst/>
                <a:latin typeface="Roboto Light" panose="02000000000000000000" pitchFamily="2" charset="0"/>
                <a:ea typeface="Roboto Light" panose="02000000000000000000" pitchFamily="2" charset="0"/>
                <a:cs typeface="Roboto Light" panose="02000000000000000000" pitchFamily="2" charset="0"/>
              </a:endParaRPr>
            </a:p>
            <a:p>
              <a:pPr marL="0" indent="0" algn="l">
                <a:lnSpc>
                  <a:spcPts val="3000"/>
                </a:lnSpc>
                <a:buNone/>
              </a:pPr>
              <a:endParaRPr lang="en-US" sz="1850" dirty="0"/>
            </a:p>
          </p:txBody>
        </p:sp>
      </p:grpSp>
      <p:pic>
        <p:nvPicPr>
          <p:cNvPr id="1030" name="Picture 6">
            <a:extLst>
              <a:ext uri="{FF2B5EF4-FFF2-40B4-BE49-F238E27FC236}">
                <a16:creationId xmlns:a16="http://schemas.microsoft.com/office/drawing/2014/main" id="{4EF15CAD-4F49-396A-08FD-17013E05EC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91553" y="4698124"/>
            <a:ext cx="2743200" cy="27432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Department of Physics : Faculty">
            <a:extLst>
              <a:ext uri="{FF2B5EF4-FFF2-40B4-BE49-F238E27FC236}">
                <a16:creationId xmlns:a16="http://schemas.microsoft.com/office/drawing/2014/main" id="{699E6D17-988A-6C1D-C1E7-D5B33FAD70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1553" y="1538535"/>
            <a:ext cx="2810047" cy="28100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6950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837724" y="1166813"/>
            <a:ext cx="6605468"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Transmitter Circuit Theory</a:t>
            </a:r>
            <a:endParaRPr lang="en-US" sz="4400" dirty="0"/>
          </a:p>
        </p:txBody>
      </p:sp>
      <p:sp>
        <p:nvSpPr>
          <p:cNvPr id="4" name="Shape 1"/>
          <p:cNvSpPr/>
          <p:nvPr/>
        </p:nvSpPr>
        <p:spPr>
          <a:xfrm>
            <a:off x="837724" y="2499003"/>
            <a:ext cx="538520" cy="538520"/>
          </a:xfrm>
          <a:prstGeom prst="roundRect">
            <a:avLst>
              <a:gd name="adj" fmla="val 6668"/>
            </a:avLst>
          </a:prstGeom>
          <a:solidFill>
            <a:srgbClr val="F3E8E8"/>
          </a:solidFill>
          <a:ln/>
        </p:spPr>
      </p:sp>
      <p:pic>
        <p:nvPicPr>
          <p:cNvPr id="5" name="Image 1" descr="preencoded.png"/>
          <p:cNvPicPr>
            <a:picLocks noChangeAspect="1"/>
          </p:cNvPicPr>
          <p:nvPr/>
        </p:nvPicPr>
        <p:blipFill>
          <a:blip r:embed="rId3"/>
          <a:stretch>
            <a:fillRect/>
          </a:stretch>
        </p:blipFill>
        <p:spPr>
          <a:xfrm>
            <a:off x="937974" y="2556986"/>
            <a:ext cx="337899" cy="422434"/>
          </a:xfrm>
          <a:prstGeom prst="rect">
            <a:avLst/>
          </a:prstGeom>
        </p:spPr>
      </p:pic>
      <p:sp>
        <p:nvSpPr>
          <p:cNvPr id="6" name="Text 2"/>
          <p:cNvSpPr/>
          <p:nvPr/>
        </p:nvSpPr>
        <p:spPr>
          <a:xfrm>
            <a:off x="1615559" y="249900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Core Principle</a:t>
            </a:r>
            <a:endParaRPr lang="en-US" sz="2200" dirty="0"/>
          </a:p>
        </p:txBody>
      </p:sp>
      <p:sp>
        <p:nvSpPr>
          <p:cNvPr id="7" name="Text 3"/>
          <p:cNvSpPr/>
          <p:nvPr/>
        </p:nvSpPr>
        <p:spPr>
          <a:xfrm>
            <a:off x="1615559" y="2994541"/>
            <a:ext cx="2836783" cy="1532096"/>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Modulate an LED's light intensity using an input audio signal to transmit data via Li-Fi.</a:t>
            </a:r>
            <a:endParaRPr lang="en-US" sz="1850" dirty="0"/>
          </a:p>
        </p:txBody>
      </p:sp>
      <p:sp>
        <p:nvSpPr>
          <p:cNvPr id="8" name="Shape 4"/>
          <p:cNvSpPr/>
          <p:nvPr/>
        </p:nvSpPr>
        <p:spPr>
          <a:xfrm>
            <a:off x="4691658" y="2499003"/>
            <a:ext cx="538520" cy="538520"/>
          </a:xfrm>
          <a:prstGeom prst="roundRect">
            <a:avLst>
              <a:gd name="adj" fmla="val 6668"/>
            </a:avLst>
          </a:prstGeom>
          <a:solidFill>
            <a:srgbClr val="F3E8E8"/>
          </a:solidFill>
          <a:ln/>
        </p:spPr>
      </p:sp>
      <p:pic>
        <p:nvPicPr>
          <p:cNvPr id="9" name="Image 2" descr="preencoded.png"/>
          <p:cNvPicPr>
            <a:picLocks noChangeAspect="1"/>
          </p:cNvPicPr>
          <p:nvPr/>
        </p:nvPicPr>
        <p:blipFill>
          <a:blip r:embed="rId4"/>
          <a:stretch>
            <a:fillRect/>
          </a:stretch>
        </p:blipFill>
        <p:spPr>
          <a:xfrm>
            <a:off x="4791908" y="2556986"/>
            <a:ext cx="337899" cy="422434"/>
          </a:xfrm>
          <a:prstGeom prst="rect">
            <a:avLst/>
          </a:prstGeom>
        </p:spPr>
      </p:pic>
      <p:sp>
        <p:nvSpPr>
          <p:cNvPr id="10" name="Text 5"/>
          <p:cNvSpPr/>
          <p:nvPr/>
        </p:nvSpPr>
        <p:spPr>
          <a:xfrm>
            <a:off x="5469493" y="249900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Key Components</a:t>
            </a:r>
            <a:endParaRPr lang="en-US" sz="2200" dirty="0"/>
          </a:p>
        </p:txBody>
      </p:sp>
      <p:sp>
        <p:nvSpPr>
          <p:cNvPr id="11" name="Text 6"/>
          <p:cNvSpPr/>
          <p:nvPr/>
        </p:nvSpPr>
        <p:spPr>
          <a:xfrm>
            <a:off x="5469493" y="2994541"/>
            <a:ext cx="2836783" cy="1915120"/>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Transistor amplifier, LED (3.3V forward voltage), resistor R1 for biasing, and capacitor for DC blocking.</a:t>
            </a:r>
            <a:endParaRPr lang="en-US" sz="1850" dirty="0"/>
          </a:p>
        </p:txBody>
      </p:sp>
      <p:sp>
        <p:nvSpPr>
          <p:cNvPr id="12" name="Shape 7"/>
          <p:cNvSpPr/>
          <p:nvPr/>
        </p:nvSpPr>
        <p:spPr>
          <a:xfrm>
            <a:off x="837724" y="5418177"/>
            <a:ext cx="538520" cy="538520"/>
          </a:xfrm>
          <a:prstGeom prst="roundRect">
            <a:avLst>
              <a:gd name="adj" fmla="val 6668"/>
            </a:avLst>
          </a:prstGeom>
          <a:solidFill>
            <a:srgbClr val="F3E8E8"/>
          </a:solidFill>
          <a:ln/>
        </p:spPr>
      </p:sp>
      <p:pic>
        <p:nvPicPr>
          <p:cNvPr id="13" name="Image 3" descr="preencoded.png"/>
          <p:cNvPicPr>
            <a:picLocks noChangeAspect="1"/>
          </p:cNvPicPr>
          <p:nvPr/>
        </p:nvPicPr>
        <p:blipFill>
          <a:blip r:embed="rId5"/>
          <a:stretch>
            <a:fillRect/>
          </a:stretch>
        </p:blipFill>
        <p:spPr>
          <a:xfrm>
            <a:off x="937974" y="5476161"/>
            <a:ext cx="337899" cy="422434"/>
          </a:xfrm>
          <a:prstGeom prst="rect">
            <a:avLst/>
          </a:prstGeom>
        </p:spPr>
      </p:pic>
      <p:sp>
        <p:nvSpPr>
          <p:cNvPr id="14" name="Text 8"/>
          <p:cNvSpPr/>
          <p:nvPr/>
        </p:nvSpPr>
        <p:spPr>
          <a:xfrm>
            <a:off x="1615559" y="541817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Signal Processing</a:t>
            </a:r>
            <a:endParaRPr lang="en-US" sz="2200" dirty="0"/>
          </a:p>
        </p:txBody>
      </p:sp>
      <p:sp>
        <p:nvSpPr>
          <p:cNvPr id="15" name="Text 9"/>
          <p:cNvSpPr/>
          <p:nvPr/>
        </p:nvSpPr>
        <p:spPr>
          <a:xfrm>
            <a:off x="1615559" y="5913715"/>
            <a:ext cx="6690717" cy="1149072"/>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Small AC audio signals modulate the transistor's base-emitter voltage, causing LED brightness to fluctuate at the signal frequency.</a:t>
            </a:r>
            <a:endParaRPr lang="en-US" sz="1850" dirty="0"/>
          </a:p>
        </p:txBody>
      </p:sp>
      <p:pic>
        <p:nvPicPr>
          <p:cNvPr id="19" name="Picture 18">
            <a:extLst>
              <a:ext uri="{FF2B5EF4-FFF2-40B4-BE49-F238E27FC236}">
                <a16:creationId xmlns:a16="http://schemas.microsoft.com/office/drawing/2014/main" id="{4D2F332B-63C0-AC87-33D5-67D8064BD370}"/>
              </a:ext>
            </a:extLst>
          </p:cNvPr>
          <p:cNvPicPr>
            <a:picLocks noChangeAspect="1"/>
          </p:cNvPicPr>
          <p:nvPr/>
        </p:nvPicPr>
        <p:blipFill>
          <a:blip r:embed="rId6"/>
          <a:stretch>
            <a:fillRect/>
          </a:stretch>
        </p:blipFill>
        <p:spPr>
          <a:xfrm>
            <a:off x="9139951" y="0"/>
            <a:ext cx="5490449" cy="8229600"/>
          </a:xfrm>
          <a:prstGeom prst="rect">
            <a:avLst/>
          </a:prstGeom>
          <a:ln>
            <a:solidFill>
              <a:schemeClr val="tx1"/>
            </a:solidFill>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972979"/>
            <a:ext cx="7370802"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Transmitter Circuit Operation</a:t>
            </a:r>
            <a:endParaRPr lang="en-US" sz="4400" dirty="0"/>
          </a:p>
        </p:txBody>
      </p:sp>
      <p:pic>
        <p:nvPicPr>
          <p:cNvPr id="4" name="Image 1" descr="preencoded.png"/>
          <p:cNvPicPr>
            <a:picLocks noChangeAspect="1"/>
          </p:cNvPicPr>
          <p:nvPr/>
        </p:nvPicPr>
        <p:blipFill>
          <a:blip r:embed="rId4"/>
          <a:stretch>
            <a:fillRect/>
          </a:stretch>
        </p:blipFill>
        <p:spPr>
          <a:xfrm>
            <a:off x="837724" y="2035969"/>
            <a:ext cx="1196816" cy="1740218"/>
          </a:xfrm>
          <a:prstGeom prst="rect">
            <a:avLst/>
          </a:prstGeom>
        </p:spPr>
      </p:pic>
      <p:sp>
        <p:nvSpPr>
          <p:cNvPr id="5" name="Text 1"/>
          <p:cNvSpPr/>
          <p:nvPr/>
        </p:nvSpPr>
        <p:spPr>
          <a:xfrm>
            <a:off x="2393513" y="2275284"/>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Input Signal</a:t>
            </a:r>
            <a:endParaRPr lang="en-US" sz="2200" dirty="0"/>
          </a:p>
        </p:txBody>
      </p:sp>
      <p:sp>
        <p:nvSpPr>
          <p:cNvPr id="6" name="Text 2"/>
          <p:cNvSpPr/>
          <p:nvPr/>
        </p:nvSpPr>
        <p:spPr>
          <a:xfrm>
            <a:off x="2393513" y="2770823"/>
            <a:ext cx="5912763" cy="766048"/>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Small AC audio signal applied to transistor's base via coupling capacitor that blocks DC.</a:t>
            </a:r>
            <a:endParaRPr lang="en-US" sz="1850" dirty="0"/>
          </a:p>
        </p:txBody>
      </p:sp>
      <p:pic>
        <p:nvPicPr>
          <p:cNvPr id="7" name="Image 2" descr="preencoded.png"/>
          <p:cNvPicPr>
            <a:picLocks noChangeAspect="1"/>
          </p:cNvPicPr>
          <p:nvPr/>
        </p:nvPicPr>
        <p:blipFill>
          <a:blip r:embed="rId5"/>
          <a:stretch>
            <a:fillRect/>
          </a:stretch>
        </p:blipFill>
        <p:spPr>
          <a:xfrm>
            <a:off x="837724" y="3776186"/>
            <a:ext cx="1196816" cy="1740218"/>
          </a:xfrm>
          <a:prstGeom prst="rect">
            <a:avLst/>
          </a:prstGeom>
        </p:spPr>
      </p:pic>
      <p:sp>
        <p:nvSpPr>
          <p:cNvPr id="8" name="Text 3"/>
          <p:cNvSpPr/>
          <p:nvPr/>
        </p:nvSpPr>
        <p:spPr>
          <a:xfrm>
            <a:off x="2393513" y="4015502"/>
            <a:ext cx="2957632"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Transistor Amplification</a:t>
            </a:r>
            <a:endParaRPr lang="en-US" sz="2200" dirty="0"/>
          </a:p>
        </p:txBody>
      </p:sp>
      <p:sp>
        <p:nvSpPr>
          <p:cNvPr id="9" name="Text 4"/>
          <p:cNvSpPr/>
          <p:nvPr/>
        </p:nvSpPr>
        <p:spPr>
          <a:xfrm>
            <a:off x="2393513" y="4511040"/>
            <a:ext cx="5912763" cy="766048"/>
          </a:xfrm>
          <a:prstGeom prst="rect">
            <a:avLst/>
          </a:prstGeom>
          <a:noFill/>
          <a:ln/>
        </p:spPr>
        <p:txBody>
          <a:bodyPr wrap="square" lIns="0" tIns="0" rIns="0" bIns="0" rtlCol="0" anchor="t"/>
          <a:lstStyle/>
          <a:p>
            <a:pPr>
              <a:lnSpc>
                <a:spcPct val="150000"/>
              </a:lnSpc>
              <a:buNone/>
            </a:pPr>
            <a:r>
              <a:rPr lang="en-US" sz="1850" dirty="0">
                <a:solidFill>
                  <a:srgbClr val="3B3535"/>
                </a:solidFill>
                <a:latin typeface="Roboto Light" pitchFamily="34" charset="0"/>
                <a:ea typeface="Roboto Light" pitchFamily="34" charset="-122"/>
                <a:cs typeface="Roboto Light" pitchFamily="34" charset="-120"/>
              </a:rPr>
              <a:t>Base terminal is fed some voltage via resistance R1 that ensures the LED is always forward biased.</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l">
              <a:lnSpc>
                <a:spcPts val="3000"/>
              </a:lnSpc>
              <a:buNone/>
            </a:pPr>
            <a:endParaRPr lang="en-US" sz="1850" dirty="0"/>
          </a:p>
        </p:txBody>
      </p:sp>
      <p:pic>
        <p:nvPicPr>
          <p:cNvPr id="10" name="Image 3" descr="preencoded.png"/>
          <p:cNvPicPr>
            <a:picLocks noChangeAspect="1"/>
          </p:cNvPicPr>
          <p:nvPr/>
        </p:nvPicPr>
        <p:blipFill>
          <a:blip r:embed="rId6"/>
          <a:stretch>
            <a:fillRect/>
          </a:stretch>
        </p:blipFill>
        <p:spPr>
          <a:xfrm>
            <a:off x="837724" y="5516404"/>
            <a:ext cx="1196816" cy="1740218"/>
          </a:xfrm>
          <a:prstGeom prst="rect">
            <a:avLst/>
          </a:prstGeom>
        </p:spPr>
      </p:pic>
      <p:sp>
        <p:nvSpPr>
          <p:cNvPr id="11" name="Text 5"/>
          <p:cNvSpPr/>
          <p:nvPr/>
        </p:nvSpPr>
        <p:spPr>
          <a:xfrm>
            <a:off x="2393513" y="5755719"/>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LED Drive</a:t>
            </a:r>
            <a:endParaRPr lang="en-US" sz="2200" dirty="0"/>
          </a:p>
        </p:txBody>
      </p:sp>
      <p:sp>
        <p:nvSpPr>
          <p:cNvPr id="12" name="Text 6"/>
          <p:cNvSpPr/>
          <p:nvPr/>
        </p:nvSpPr>
        <p:spPr>
          <a:xfrm>
            <a:off x="2393513" y="6251258"/>
            <a:ext cx="5912763" cy="766048"/>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Transistor acts as current sink. Increasing VBE brightens LED; decreasing VBE dims LED.</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340406"/>
            <a:ext cx="5862638"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Receiver Circuit Theory</a:t>
            </a:r>
            <a:endParaRPr lang="en-US" sz="4400" dirty="0"/>
          </a:p>
        </p:txBody>
      </p:sp>
      <p:sp>
        <p:nvSpPr>
          <p:cNvPr id="4" name="Shape 1"/>
          <p:cNvSpPr/>
          <p:nvPr/>
        </p:nvSpPr>
        <p:spPr>
          <a:xfrm>
            <a:off x="837724" y="2403396"/>
            <a:ext cx="3614618" cy="2506266"/>
          </a:xfrm>
          <a:prstGeom prst="roundRect">
            <a:avLst>
              <a:gd name="adj" fmla="val 1433"/>
            </a:avLst>
          </a:prstGeom>
          <a:solidFill>
            <a:srgbClr val="F3E8E8"/>
          </a:solidFill>
          <a:ln/>
        </p:spPr>
      </p:sp>
      <p:sp>
        <p:nvSpPr>
          <p:cNvPr id="5" name="Text 2"/>
          <p:cNvSpPr/>
          <p:nvPr/>
        </p:nvSpPr>
        <p:spPr>
          <a:xfrm>
            <a:off x="1077039" y="2642711"/>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Core Principle</a:t>
            </a:r>
            <a:endParaRPr lang="en-US" sz="2200" dirty="0"/>
          </a:p>
        </p:txBody>
      </p:sp>
      <p:sp>
        <p:nvSpPr>
          <p:cNvPr id="6" name="Text 3"/>
          <p:cNvSpPr/>
          <p:nvPr/>
        </p:nvSpPr>
        <p:spPr>
          <a:xfrm>
            <a:off x="1077039" y="3138249"/>
            <a:ext cx="3135987" cy="1532096"/>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Detect light signals from the LED transmitter and convert them back into electrical audio signals.</a:t>
            </a:r>
            <a:endParaRPr lang="en-US" sz="1850" dirty="0"/>
          </a:p>
        </p:txBody>
      </p:sp>
      <p:sp>
        <p:nvSpPr>
          <p:cNvPr id="7" name="Shape 4"/>
          <p:cNvSpPr/>
          <p:nvPr/>
        </p:nvSpPr>
        <p:spPr>
          <a:xfrm>
            <a:off x="4691658" y="2403396"/>
            <a:ext cx="3614618" cy="2506266"/>
          </a:xfrm>
          <a:prstGeom prst="roundRect">
            <a:avLst>
              <a:gd name="adj" fmla="val 1433"/>
            </a:avLst>
          </a:prstGeom>
          <a:solidFill>
            <a:srgbClr val="F3E8E8"/>
          </a:solidFill>
          <a:ln/>
        </p:spPr>
      </p:sp>
      <p:sp>
        <p:nvSpPr>
          <p:cNvPr id="8" name="Text 5"/>
          <p:cNvSpPr/>
          <p:nvPr/>
        </p:nvSpPr>
        <p:spPr>
          <a:xfrm>
            <a:off x="4930973" y="2642711"/>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Key Components</a:t>
            </a:r>
            <a:endParaRPr lang="en-US" sz="2200" dirty="0"/>
          </a:p>
        </p:txBody>
      </p:sp>
      <p:sp>
        <p:nvSpPr>
          <p:cNvPr id="9" name="Text 6"/>
          <p:cNvSpPr/>
          <p:nvPr/>
        </p:nvSpPr>
        <p:spPr>
          <a:xfrm>
            <a:off x="4930973" y="3138249"/>
            <a:ext cx="3135987" cy="1532096"/>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Photodetector (solar panel), Capacitor-Resistor Network, and OP-AMP.</a:t>
            </a:r>
            <a:endParaRPr lang="en-US" sz="1850" dirty="0"/>
          </a:p>
        </p:txBody>
      </p:sp>
      <p:sp>
        <p:nvSpPr>
          <p:cNvPr id="10" name="Shape 7"/>
          <p:cNvSpPr/>
          <p:nvPr/>
        </p:nvSpPr>
        <p:spPr>
          <a:xfrm>
            <a:off x="837724" y="5148977"/>
            <a:ext cx="7468553" cy="1740218"/>
          </a:xfrm>
          <a:prstGeom prst="roundRect">
            <a:avLst>
              <a:gd name="adj" fmla="val 2063"/>
            </a:avLst>
          </a:prstGeom>
          <a:solidFill>
            <a:srgbClr val="F3E8E8"/>
          </a:solidFill>
          <a:ln/>
        </p:spPr>
      </p:sp>
      <p:sp>
        <p:nvSpPr>
          <p:cNvPr id="11" name="Text 8"/>
          <p:cNvSpPr/>
          <p:nvPr/>
        </p:nvSpPr>
        <p:spPr>
          <a:xfrm>
            <a:off x="1077039" y="538829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Signal Flow</a:t>
            </a:r>
            <a:endParaRPr lang="en-US" sz="2200" dirty="0"/>
          </a:p>
        </p:txBody>
      </p:sp>
      <p:sp>
        <p:nvSpPr>
          <p:cNvPr id="12" name="Text 9"/>
          <p:cNvSpPr/>
          <p:nvPr/>
        </p:nvSpPr>
        <p:spPr>
          <a:xfrm>
            <a:off x="1077039" y="5883831"/>
            <a:ext cx="6989921" cy="766048"/>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Light variations → voltage signal → noise filtering → amplification → audio output.</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2470" y="560546"/>
            <a:ext cx="5637252" cy="598646"/>
          </a:xfrm>
          <a:prstGeom prst="rect">
            <a:avLst/>
          </a:prstGeom>
          <a:noFill/>
          <a:ln/>
        </p:spPr>
        <p:txBody>
          <a:bodyPr wrap="none" lIns="0" tIns="0" rIns="0" bIns="0" rtlCol="0" anchor="t"/>
          <a:lstStyle/>
          <a:p>
            <a:pPr marL="0" indent="0" algn="l">
              <a:lnSpc>
                <a:spcPts val="4700"/>
              </a:lnSpc>
              <a:buNone/>
            </a:pPr>
            <a:r>
              <a:rPr lang="en-US" sz="3750" dirty="0">
                <a:solidFill>
                  <a:srgbClr val="1F1E1E"/>
                </a:solidFill>
                <a:latin typeface="Red Hat Text" pitchFamily="34" charset="0"/>
                <a:ea typeface="Red Hat Text" pitchFamily="34" charset="-122"/>
                <a:cs typeface="Red Hat Text" pitchFamily="34" charset="-120"/>
              </a:rPr>
              <a:t>Receiver Circuit Operation</a:t>
            </a:r>
            <a:endParaRPr lang="en-US" sz="3750" dirty="0"/>
          </a:p>
        </p:txBody>
      </p:sp>
      <p:sp>
        <p:nvSpPr>
          <p:cNvPr id="4" name="Shape 1"/>
          <p:cNvSpPr/>
          <p:nvPr/>
        </p:nvSpPr>
        <p:spPr>
          <a:xfrm>
            <a:off x="941427" y="1464469"/>
            <a:ext cx="22860" cy="6204466"/>
          </a:xfrm>
          <a:prstGeom prst="roundRect">
            <a:avLst>
              <a:gd name="adj" fmla="val 133582"/>
            </a:avLst>
          </a:prstGeom>
          <a:solidFill>
            <a:srgbClr val="D9CECE"/>
          </a:solidFill>
          <a:ln/>
        </p:spPr>
      </p:sp>
      <p:sp>
        <p:nvSpPr>
          <p:cNvPr id="5" name="Shape 2"/>
          <p:cNvSpPr/>
          <p:nvPr/>
        </p:nvSpPr>
        <p:spPr>
          <a:xfrm>
            <a:off x="1147584" y="1910953"/>
            <a:ext cx="610672" cy="22860"/>
          </a:xfrm>
          <a:prstGeom prst="roundRect">
            <a:avLst>
              <a:gd name="adj" fmla="val 133582"/>
            </a:avLst>
          </a:prstGeom>
          <a:solidFill>
            <a:srgbClr val="D9CECE"/>
          </a:solidFill>
          <a:ln/>
        </p:spPr>
      </p:sp>
      <p:sp>
        <p:nvSpPr>
          <p:cNvPr id="6" name="Shape 3"/>
          <p:cNvSpPr/>
          <p:nvPr/>
        </p:nvSpPr>
        <p:spPr>
          <a:xfrm>
            <a:off x="712410" y="1693426"/>
            <a:ext cx="458033" cy="458033"/>
          </a:xfrm>
          <a:prstGeom prst="roundRect">
            <a:avLst>
              <a:gd name="adj" fmla="val 6667"/>
            </a:avLst>
          </a:prstGeom>
          <a:solidFill>
            <a:srgbClr val="F3E8E8"/>
          </a:solidFill>
          <a:ln/>
        </p:spPr>
      </p:sp>
      <p:pic>
        <p:nvPicPr>
          <p:cNvPr id="7" name="Image 1" descr="preencoded.png"/>
          <p:cNvPicPr>
            <a:picLocks noChangeAspect="1"/>
          </p:cNvPicPr>
          <p:nvPr/>
        </p:nvPicPr>
        <p:blipFill>
          <a:blip r:embed="rId4"/>
          <a:stretch>
            <a:fillRect/>
          </a:stretch>
        </p:blipFill>
        <p:spPr>
          <a:xfrm>
            <a:off x="797719" y="1742777"/>
            <a:ext cx="287298" cy="359212"/>
          </a:xfrm>
          <a:prstGeom prst="rect">
            <a:avLst/>
          </a:prstGeom>
        </p:spPr>
      </p:pic>
      <p:sp>
        <p:nvSpPr>
          <p:cNvPr id="8" name="Text 4"/>
          <p:cNvSpPr/>
          <p:nvPr/>
        </p:nvSpPr>
        <p:spPr>
          <a:xfrm>
            <a:off x="1959293" y="1667947"/>
            <a:ext cx="2394942" cy="299442"/>
          </a:xfrm>
          <a:prstGeom prst="rect">
            <a:avLst/>
          </a:prstGeom>
          <a:noFill/>
          <a:ln/>
        </p:spPr>
        <p:txBody>
          <a:bodyPr wrap="none" lIns="0" tIns="0" rIns="0" bIns="0" rtlCol="0" anchor="t"/>
          <a:lstStyle/>
          <a:p>
            <a:pPr marL="0" indent="0" algn="l">
              <a:lnSpc>
                <a:spcPts val="2350"/>
              </a:lnSpc>
              <a:buNone/>
            </a:pPr>
            <a:r>
              <a:rPr lang="en-US" sz="1850" dirty="0">
                <a:solidFill>
                  <a:srgbClr val="3B3535"/>
                </a:solidFill>
                <a:latin typeface="Red Hat Text" pitchFamily="34" charset="0"/>
                <a:ea typeface="Red Hat Text" pitchFamily="34" charset="-122"/>
                <a:cs typeface="Red Hat Text" pitchFamily="34" charset="-120"/>
              </a:rPr>
              <a:t>Solar Panel Detection</a:t>
            </a:r>
            <a:endParaRPr lang="en-US" sz="1850" dirty="0"/>
          </a:p>
        </p:txBody>
      </p:sp>
      <p:sp>
        <p:nvSpPr>
          <p:cNvPr id="9" name="Text 5"/>
          <p:cNvSpPr/>
          <p:nvPr/>
        </p:nvSpPr>
        <p:spPr>
          <a:xfrm>
            <a:off x="1959293" y="2089428"/>
            <a:ext cx="6472238" cy="651510"/>
          </a:xfrm>
          <a:prstGeom prst="rect">
            <a:avLst/>
          </a:prstGeom>
          <a:noFill/>
          <a:ln/>
        </p:spPr>
        <p:txBody>
          <a:bodyPr wrap="square" lIns="0" tIns="0" rIns="0" bIns="0" rtlCol="0" anchor="t"/>
          <a:lstStyle/>
          <a:p>
            <a:pPr marL="0" indent="0" algn="l">
              <a:lnSpc>
                <a:spcPts val="2550"/>
              </a:lnSpc>
              <a:buNone/>
            </a:pPr>
            <a:r>
              <a:rPr lang="en-US" sz="1600" dirty="0">
                <a:solidFill>
                  <a:srgbClr val="3B3535"/>
                </a:solidFill>
                <a:latin typeface="Roboto Light" pitchFamily="34" charset="0"/>
                <a:ea typeface="Roboto Light" pitchFamily="34" charset="-122"/>
                <a:cs typeface="Roboto Light" pitchFamily="34" charset="-120"/>
              </a:rPr>
              <a:t>Converts LED light intensity variations into voltage signals (µV to mV range).</a:t>
            </a:r>
            <a:endParaRPr lang="en-US" sz="1600" dirty="0"/>
          </a:p>
        </p:txBody>
      </p:sp>
      <p:sp>
        <p:nvSpPr>
          <p:cNvPr id="10" name="Shape 6"/>
          <p:cNvSpPr/>
          <p:nvPr/>
        </p:nvSpPr>
        <p:spPr>
          <a:xfrm>
            <a:off x="1147584" y="3594378"/>
            <a:ext cx="610672" cy="22860"/>
          </a:xfrm>
          <a:prstGeom prst="roundRect">
            <a:avLst>
              <a:gd name="adj" fmla="val 133582"/>
            </a:avLst>
          </a:prstGeom>
          <a:solidFill>
            <a:srgbClr val="D9CECE"/>
          </a:solidFill>
          <a:ln/>
        </p:spPr>
      </p:sp>
      <p:sp>
        <p:nvSpPr>
          <p:cNvPr id="11" name="Shape 7"/>
          <p:cNvSpPr/>
          <p:nvPr/>
        </p:nvSpPr>
        <p:spPr>
          <a:xfrm>
            <a:off x="712410" y="3376851"/>
            <a:ext cx="458033" cy="458033"/>
          </a:xfrm>
          <a:prstGeom prst="roundRect">
            <a:avLst>
              <a:gd name="adj" fmla="val 6667"/>
            </a:avLst>
          </a:prstGeom>
          <a:solidFill>
            <a:srgbClr val="F3E8E8"/>
          </a:solidFill>
          <a:ln/>
        </p:spPr>
      </p:sp>
      <p:pic>
        <p:nvPicPr>
          <p:cNvPr id="12" name="Image 2" descr="preencoded.png"/>
          <p:cNvPicPr>
            <a:picLocks noChangeAspect="1"/>
          </p:cNvPicPr>
          <p:nvPr/>
        </p:nvPicPr>
        <p:blipFill>
          <a:blip r:embed="rId5"/>
          <a:stretch>
            <a:fillRect/>
          </a:stretch>
        </p:blipFill>
        <p:spPr>
          <a:xfrm>
            <a:off x="797719" y="3426202"/>
            <a:ext cx="287298" cy="359212"/>
          </a:xfrm>
          <a:prstGeom prst="rect">
            <a:avLst/>
          </a:prstGeom>
        </p:spPr>
      </p:pic>
      <p:sp>
        <p:nvSpPr>
          <p:cNvPr id="13" name="Text 8"/>
          <p:cNvSpPr/>
          <p:nvPr/>
        </p:nvSpPr>
        <p:spPr>
          <a:xfrm>
            <a:off x="1959293" y="3351371"/>
            <a:ext cx="2394942" cy="299442"/>
          </a:xfrm>
          <a:prstGeom prst="rect">
            <a:avLst/>
          </a:prstGeom>
          <a:noFill/>
          <a:ln/>
        </p:spPr>
        <p:txBody>
          <a:bodyPr wrap="none" lIns="0" tIns="0" rIns="0" bIns="0" rtlCol="0" anchor="t"/>
          <a:lstStyle/>
          <a:p>
            <a:pPr marL="0" indent="0" algn="l">
              <a:lnSpc>
                <a:spcPts val="2350"/>
              </a:lnSpc>
              <a:buNone/>
            </a:pPr>
            <a:r>
              <a:rPr lang="en-US" sz="1850" dirty="0">
                <a:solidFill>
                  <a:srgbClr val="3B3535"/>
                </a:solidFill>
                <a:latin typeface="Red Hat Text" pitchFamily="34" charset="0"/>
                <a:ea typeface="Red Hat Text" pitchFamily="34" charset="-122"/>
                <a:cs typeface="Red Hat Text" pitchFamily="34" charset="-120"/>
              </a:rPr>
              <a:t>DC Filtering</a:t>
            </a:r>
            <a:endParaRPr lang="en-US" sz="1850" dirty="0"/>
          </a:p>
        </p:txBody>
      </p:sp>
      <p:sp>
        <p:nvSpPr>
          <p:cNvPr id="14" name="Text 9"/>
          <p:cNvSpPr/>
          <p:nvPr/>
        </p:nvSpPr>
        <p:spPr>
          <a:xfrm>
            <a:off x="1959293" y="3772852"/>
            <a:ext cx="6472238" cy="651510"/>
          </a:xfrm>
          <a:prstGeom prst="rect">
            <a:avLst/>
          </a:prstGeom>
          <a:noFill/>
          <a:ln/>
        </p:spPr>
        <p:txBody>
          <a:bodyPr wrap="square" lIns="0" tIns="0" rIns="0" bIns="0" rtlCol="0" anchor="t"/>
          <a:lstStyle/>
          <a:p>
            <a:pPr marL="0" indent="0" algn="l">
              <a:lnSpc>
                <a:spcPts val="2550"/>
              </a:lnSpc>
              <a:buNone/>
            </a:pPr>
            <a:r>
              <a:rPr lang="en-US" sz="1600" dirty="0">
                <a:solidFill>
                  <a:srgbClr val="3B3535"/>
                </a:solidFill>
                <a:latin typeface="Roboto Light" pitchFamily="34" charset="0"/>
                <a:ea typeface="Roboto Light" pitchFamily="34" charset="-122"/>
                <a:cs typeface="Roboto Light" pitchFamily="34" charset="-120"/>
              </a:rPr>
              <a:t>Capacitor blocks DC and captures only voltage variations.</a:t>
            </a:r>
            <a:endParaRPr lang="en-US" sz="1600" dirty="0"/>
          </a:p>
        </p:txBody>
      </p:sp>
      <p:sp>
        <p:nvSpPr>
          <p:cNvPr id="15" name="Shape 10"/>
          <p:cNvSpPr/>
          <p:nvPr/>
        </p:nvSpPr>
        <p:spPr>
          <a:xfrm>
            <a:off x="1147584" y="5277803"/>
            <a:ext cx="610672" cy="22860"/>
          </a:xfrm>
          <a:prstGeom prst="roundRect">
            <a:avLst>
              <a:gd name="adj" fmla="val 133582"/>
            </a:avLst>
          </a:prstGeom>
          <a:solidFill>
            <a:srgbClr val="D9CECE"/>
          </a:solidFill>
          <a:ln/>
        </p:spPr>
      </p:sp>
      <p:sp>
        <p:nvSpPr>
          <p:cNvPr id="16" name="Shape 11"/>
          <p:cNvSpPr/>
          <p:nvPr/>
        </p:nvSpPr>
        <p:spPr>
          <a:xfrm>
            <a:off x="712410" y="5060275"/>
            <a:ext cx="458033" cy="458033"/>
          </a:xfrm>
          <a:prstGeom prst="roundRect">
            <a:avLst>
              <a:gd name="adj" fmla="val 6667"/>
            </a:avLst>
          </a:prstGeom>
          <a:solidFill>
            <a:srgbClr val="F3E8E8"/>
          </a:solidFill>
          <a:ln/>
        </p:spPr>
      </p:sp>
      <p:pic>
        <p:nvPicPr>
          <p:cNvPr id="17" name="Image 3" descr="preencoded.png"/>
          <p:cNvPicPr>
            <a:picLocks noChangeAspect="1"/>
          </p:cNvPicPr>
          <p:nvPr/>
        </p:nvPicPr>
        <p:blipFill>
          <a:blip r:embed="rId6"/>
          <a:stretch>
            <a:fillRect/>
          </a:stretch>
        </p:blipFill>
        <p:spPr>
          <a:xfrm>
            <a:off x="797719" y="5109627"/>
            <a:ext cx="287298" cy="359212"/>
          </a:xfrm>
          <a:prstGeom prst="rect">
            <a:avLst/>
          </a:prstGeom>
        </p:spPr>
      </p:pic>
      <p:sp>
        <p:nvSpPr>
          <p:cNvPr id="18" name="Text 12"/>
          <p:cNvSpPr/>
          <p:nvPr/>
        </p:nvSpPr>
        <p:spPr>
          <a:xfrm>
            <a:off x="1959293" y="5034796"/>
            <a:ext cx="2394942" cy="299442"/>
          </a:xfrm>
          <a:prstGeom prst="rect">
            <a:avLst/>
          </a:prstGeom>
          <a:noFill/>
          <a:ln/>
        </p:spPr>
        <p:txBody>
          <a:bodyPr wrap="none" lIns="0" tIns="0" rIns="0" bIns="0" rtlCol="0" anchor="t"/>
          <a:lstStyle/>
          <a:p>
            <a:pPr marL="0" indent="0" algn="l">
              <a:lnSpc>
                <a:spcPts val="2350"/>
              </a:lnSpc>
              <a:buNone/>
            </a:pPr>
            <a:r>
              <a:rPr lang="en-US" sz="1850" dirty="0">
                <a:solidFill>
                  <a:srgbClr val="3B3535"/>
                </a:solidFill>
                <a:latin typeface="Red Hat Text" pitchFamily="34" charset="0"/>
                <a:ea typeface="Red Hat Text" pitchFamily="34" charset="-122"/>
                <a:cs typeface="Red Hat Text" pitchFamily="34" charset="-120"/>
              </a:rPr>
              <a:t>Volume Control</a:t>
            </a:r>
            <a:endParaRPr lang="en-US" sz="1850" dirty="0"/>
          </a:p>
        </p:txBody>
      </p:sp>
      <p:sp>
        <p:nvSpPr>
          <p:cNvPr id="19" name="Text 13"/>
          <p:cNvSpPr/>
          <p:nvPr/>
        </p:nvSpPr>
        <p:spPr>
          <a:xfrm>
            <a:off x="1959293" y="5456277"/>
            <a:ext cx="6472238" cy="651510"/>
          </a:xfrm>
          <a:prstGeom prst="rect">
            <a:avLst/>
          </a:prstGeom>
          <a:noFill/>
          <a:ln/>
        </p:spPr>
        <p:txBody>
          <a:bodyPr wrap="square" lIns="0" tIns="0" rIns="0" bIns="0" rtlCol="0" anchor="t"/>
          <a:lstStyle/>
          <a:p>
            <a:pPr marL="0" indent="0" algn="l">
              <a:lnSpc>
                <a:spcPts val="2550"/>
              </a:lnSpc>
              <a:buNone/>
            </a:pPr>
            <a:r>
              <a:rPr lang="en-US" sz="1600" dirty="0">
                <a:solidFill>
                  <a:srgbClr val="3B3535"/>
                </a:solidFill>
                <a:latin typeface="Roboto Light" pitchFamily="34" charset="0"/>
                <a:ea typeface="Roboto Light" pitchFamily="34" charset="-122"/>
                <a:cs typeface="Roboto Light" pitchFamily="34" charset="-120"/>
              </a:rPr>
              <a:t>Potentiometer varies resistance, adjusting voltage magnitude fed to the amplifier.</a:t>
            </a:r>
            <a:endParaRPr lang="en-US" sz="1600" dirty="0"/>
          </a:p>
        </p:txBody>
      </p:sp>
      <p:sp>
        <p:nvSpPr>
          <p:cNvPr id="20" name="Shape 14"/>
          <p:cNvSpPr/>
          <p:nvPr/>
        </p:nvSpPr>
        <p:spPr>
          <a:xfrm>
            <a:off x="1147584" y="6961227"/>
            <a:ext cx="610672" cy="22860"/>
          </a:xfrm>
          <a:prstGeom prst="roundRect">
            <a:avLst>
              <a:gd name="adj" fmla="val 133582"/>
            </a:avLst>
          </a:prstGeom>
          <a:solidFill>
            <a:srgbClr val="D9CECE"/>
          </a:solidFill>
          <a:ln/>
        </p:spPr>
      </p:sp>
      <p:sp>
        <p:nvSpPr>
          <p:cNvPr id="21" name="Shape 15"/>
          <p:cNvSpPr/>
          <p:nvPr/>
        </p:nvSpPr>
        <p:spPr>
          <a:xfrm>
            <a:off x="712410" y="6743700"/>
            <a:ext cx="458033" cy="458033"/>
          </a:xfrm>
          <a:prstGeom prst="roundRect">
            <a:avLst>
              <a:gd name="adj" fmla="val 6667"/>
            </a:avLst>
          </a:prstGeom>
          <a:solidFill>
            <a:srgbClr val="F3E8E8"/>
          </a:solidFill>
          <a:ln/>
        </p:spPr>
      </p:sp>
      <p:pic>
        <p:nvPicPr>
          <p:cNvPr id="22" name="Image 4" descr="preencoded.png"/>
          <p:cNvPicPr>
            <a:picLocks noChangeAspect="1"/>
          </p:cNvPicPr>
          <p:nvPr/>
        </p:nvPicPr>
        <p:blipFill>
          <a:blip r:embed="rId7"/>
          <a:stretch>
            <a:fillRect/>
          </a:stretch>
        </p:blipFill>
        <p:spPr>
          <a:xfrm>
            <a:off x="797719" y="6793051"/>
            <a:ext cx="287298" cy="359212"/>
          </a:xfrm>
          <a:prstGeom prst="rect">
            <a:avLst/>
          </a:prstGeom>
        </p:spPr>
      </p:pic>
      <p:sp>
        <p:nvSpPr>
          <p:cNvPr id="23" name="Text 16"/>
          <p:cNvSpPr/>
          <p:nvPr/>
        </p:nvSpPr>
        <p:spPr>
          <a:xfrm>
            <a:off x="1959293" y="6718221"/>
            <a:ext cx="2394942" cy="299442"/>
          </a:xfrm>
          <a:prstGeom prst="rect">
            <a:avLst/>
          </a:prstGeom>
          <a:noFill/>
          <a:ln/>
        </p:spPr>
        <p:txBody>
          <a:bodyPr wrap="none" lIns="0" tIns="0" rIns="0" bIns="0" rtlCol="0" anchor="t"/>
          <a:lstStyle/>
          <a:p>
            <a:pPr marL="0" indent="0" algn="l">
              <a:lnSpc>
                <a:spcPts val="2350"/>
              </a:lnSpc>
              <a:buNone/>
            </a:pPr>
            <a:r>
              <a:rPr lang="en-US" sz="1850" dirty="0">
                <a:solidFill>
                  <a:srgbClr val="3B3535"/>
                </a:solidFill>
                <a:latin typeface="Red Hat Text" pitchFamily="34" charset="0"/>
                <a:ea typeface="Red Hat Text" pitchFamily="34" charset="-122"/>
                <a:cs typeface="Red Hat Text" pitchFamily="34" charset="-120"/>
              </a:rPr>
              <a:t>Signal Amplification</a:t>
            </a:r>
            <a:endParaRPr lang="en-US" sz="1850" dirty="0"/>
          </a:p>
        </p:txBody>
      </p:sp>
      <p:sp>
        <p:nvSpPr>
          <p:cNvPr id="24" name="Text 17"/>
          <p:cNvSpPr/>
          <p:nvPr/>
        </p:nvSpPr>
        <p:spPr>
          <a:xfrm>
            <a:off x="1959293" y="7139702"/>
            <a:ext cx="6472238" cy="325755"/>
          </a:xfrm>
          <a:prstGeom prst="rect">
            <a:avLst/>
          </a:prstGeom>
          <a:noFill/>
          <a:ln/>
        </p:spPr>
        <p:txBody>
          <a:bodyPr wrap="none" lIns="0" tIns="0" rIns="0" bIns="0" rtlCol="0" anchor="t"/>
          <a:lstStyle/>
          <a:p>
            <a:pPr marL="0" indent="0" algn="l">
              <a:lnSpc>
                <a:spcPts val="2550"/>
              </a:lnSpc>
              <a:buNone/>
            </a:pPr>
            <a:r>
              <a:rPr lang="en-US" sz="1600" dirty="0">
                <a:solidFill>
                  <a:srgbClr val="3B3535"/>
                </a:solidFill>
                <a:latin typeface="Roboto Light" pitchFamily="34" charset="0"/>
                <a:ea typeface="Roboto Light" pitchFamily="34" charset="-122"/>
                <a:cs typeface="Roboto Light" pitchFamily="34" charset="-120"/>
              </a:rPr>
              <a:t>OP-AMP boosts weak signals to drive speaker with sufficient power.</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19AEA9F-3EAF-C90F-32E0-70998A393D5B}"/>
              </a:ext>
            </a:extLst>
          </p:cNvPr>
          <p:cNvSpPr/>
          <p:nvPr/>
        </p:nvSpPr>
        <p:spPr>
          <a:xfrm>
            <a:off x="12801600" y="7756634"/>
            <a:ext cx="1702676" cy="362607"/>
          </a:xfrm>
          <a:prstGeom prst="rect">
            <a:avLst/>
          </a:prstGeom>
          <a:solidFill>
            <a:schemeClr val="bg1">
              <a:lumMod val="9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0">
            <a:extLst>
              <a:ext uri="{FF2B5EF4-FFF2-40B4-BE49-F238E27FC236}">
                <a16:creationId xmlns:a16="http://schemas.microsoft.com/office/drawing/2014/main" id="{BE105F54-5BD5-87FD-3467-8700022A92BB}"/>
              </a:ext>
            </a:extLst>
          </p:cNvPr>
          <p:cNvSpPr/>
          <p:nvPr/>
        </p:nvSpPr>
        <p:spPr>
          <a:xfrm>
            <a:off x="712470" y="560546"/>
            <a:ext cx="5637252" cy="598646"/>
          </a:xfrm>
          <a:prstGeom prst="rect">
            <a:avLst/>
          </a:prstGeom>
          <a:noFill/>
          <a:ln/>
        </p:spPr>
        <p:txBody>
          <a:bodyPr wrap="none" lIns="0" tIns="0" rIns="0" bIns="0" rtlCol="0" anchor="t"/>
          <a:lstStyle/>
          <a:p>
            <a:pPr marL="0" indent="0" algn="l">
              <a:lnSpc>
                <a:spcPts val="4700"/>
              </a:lnSpc>
              <a:buNone/>
            </a:pPr>
            <a:r>
              <a:rPr lang="en-US" sz="3750" dirty="0">
                <a:solidFill>
                  <a:srgbClr val="1F1E1E"/>
                </a:solidFill>
                <a:latin typeface="Red Hat Text" pitchFamily="34" charset="0"/>
                <a:ea typeface="Red Hat Text" pitchFamily="34" charset="-122"/>
                <a:cs typeface="Red Hat Text" pitchFamily="34" charset="-120"/>
              </a:rPr>
              <a:t>Receiver Circuit Diagram</a:t>
            </a:r>
            <a:endParaRPr lang="en-US" sz="3750" dirty="0"/>
          </a:p>
        </p:txBody>
      </p:sp>
      <p:pic>
        <p:nvPicPr>
          <p:cNvPr id="7" name="Picture 6">
            <a:extLst>
              <a:ext uri="{FF2B5EF4-FFF2-40B4-BE49-F238E27FC236}">
                <a16:creationId xmlns:a16="http://schemas.microsoft.com/office/drawing/2014/main" id="{3CCC7468-6F3B-57E0-8077-D0BDD93A0E37}"/>
              </a:ext>
            </a:extLst>
          </p:cNvPr>
          <p:cNvPicPr>
            <a:picLocks noChangeAspect="1"/>
          </p:cNvPicPr>
          <p:nvPr/>
        </p:nvPicPr>
        <p:blipFill>
          <a:blip r:embed="rId2"/>
          <a:stretch>
            <a:fillRect/>
          </a:stretch>
        </p:blipFill>
        <p:spPr>
          <a:xfrm>
            <a:off x="1970692" y="1364144"/>
            <a:ext cx="9727324" cy="6090475"/>
          </a:xfrm>
          <a:prstGeom prst="rect">
            <a:avLst/>
          </a:prstGeom>
          <a:ln>
            <a:solidFill>
              <a:schemeClr val="tx1"/>
            </a:solidFill>
          </a:ln>
        </p:spPr>
      </p:pic>
    </p:spTree>
    <p:extLst>
      <p:ext uri="{BB962C8B-B14F-4D97-AF65-F5344CB8AC3E}">
        <p14:creationId xmlns:p14="http://schemas.microsoft.com/office/powerpoint/2010/main" val="36088189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7DF001-A023-4474-6337-1CBA7AE7699F}"/>
              </a:ext>
            </a:extLst>
          </p:cNvPr>
          <p:cNvSpPr/>
          <p:nvPr/>
        </p:nvSpPr>
        <p:spPr>
          <a:xfrm>
            <a:off x="12801600" y="7756634"/>
            <a:ext cx="1702676" cy="362607"/>
          </a:xfrm>
          <a:prstGeom prst="rect">
            <a:avLst/>
          </a:prstGeom>
          <a:solidFill>
            <a:schemeClr val="bg1">
              <a:lumMod val="9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0">
            <a:extLst>
              <a:ext uri="{FF2B5EF4-FFF2-40B4-BE49-F238E27FC236}">
                <a16:creationId xmlns:a16="http://schemas.microsoft.com/office/drawing/2014/main" id="{AB8E2A0B-3B0B-2796-D082-747A08B11EC9}"/>
              </a:ext>
            </a:extLst>
          </p:cNvPr>
          <p:cNvSpPr/>
          <p:nvPr/>
        </p:nvSpPr>
        <p:spPr>
          <a:xfrm>
            <a:off x="712470" y="560546"/>
            <a:ext cx="5637252" cy="598646"/>
          </a:xfrm>
          <a:prstGeom prst="rect">
            <a:avLst/>
          </a:prstGeom>
          <a:noFill/>
          <a:ln/>
        </p:spPr>
        <p:txBody>
          <a:bodyPr wrap="none" lIns="0" tIns="0" rIns="0" bIns="0" rtlCol="0" anchor="t"/>
          <a:lstStyle/>
          <a:p>
            <a:pPr marL="0" indent="0" algn="l">
              <a:lnSpc>
                <a:spcPts val="4700"/>
              </a:lnSpc>
              <a:buNone/>
            </a:pPr>
            <a:r>
              <a:rPr lang="en-US" sz="3750" dirty="0">
                <a:solidFill>
                  <a:srgbClr val="1F1E1E"/>
                </a:solidFill>
                <a:latin typeface="Red Hat Text" pitchFamily="34" charset="0"/>
                <a:ea typeface="Red Hat Text" pitchFamily="34" charset="-122"/>
                <a:cs typeface="Red Hat Text" pitchFamily="34" charset="-120"/>
              </a:rPr>
              <a:t>Receiver Circuit (with IC internal schematic)</a:t>
            </a:r>
            <a:endParaRPr lang="en-US" sz="3750" dirty="0"/>
          </a:p>
        </p:txBody>
      </p:sp>
      <p:pic>
        <p:nvPicPr>
          <p:cNvPr id="5" name="Picture 4">
            <a:extLst>
              <a:ext uri="{FF2B5EF4-FFF2-40B4-BE49-F238E27FC236}">
                <a16:creationId xmlns:a16="http://schemas.microsoft.com/office/drawing/2014/main" id="{3922C5E6-A872-9EAC-CBE8-3993FC425295}"/>
              </a:ext>
            </a:extLst>
          </p:cNvPr>
          <p:cNvPicPr>
            <a:picLocks noChangeAspect="1"/>
          </p:cNvPicPr>
          <p:nvPr/>
        </p:nvPicPr>
        <p:blipFill>
          <a:blip r:embed="rId2"/>
          <a:stretch>
            <a:fillRect/>
          </a:stretch>
        </p:blipFill>
        <p:spPr>
          <a:xfrm>
            <a:off x="2049517" y="1307810"/>
            <a:ext cx="9900745" cy="6145941"/>
          </a:xfrm>
          <a:prstGeom prst="rect">
            <a:avLst/>
          </a:prstGeom>
          <a:ln>
            <a:solidFill>
              <a:schemeClr val="tx1"/>
            </a:solidFill>
          </a:ln>
        </p:spPr>
      </p:pic>
    </p:spTree>
    <p:extLst>
      <p:ext uri="{BB962C8B-B14F-4D97-AF65-F5344CB8AC3E}">
        <p14:creationId xmlns:p14="http://schemas.microsoft.com/office/powerpoint/2010/main" val="3833779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980661"/>
            <a:ext cx="7012543"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Amplifier Design in Receiver</a:t>
            </a:r>
            <a:endParaRPr lang="en-US" sz="4400" dirty="0"/>
          </a:p>
        </p:txBody>
      </p:sp>
      <p:grpSp>
        <p:nvGrpSpPr>
          <p:cNvPr id="22" name="Group 21">
            <a:extLst>
              <a:ext uri="{FF2B5EF4-FFF2-40B4-BE49-F238E27FC236}">
                <a16:creationId xmlns:a16="http://schemas.microsoft.com/office/drawing/2014/main" id="{998CAB26-61B0-6897-B32D-9F77CEBA33D5}"/>
              </a:ext>
            </a:extLst>
          </p:cNvPr>
          <p:cNvGrpSpPr/>
          <p:nvPr/>
        </p:nvGrpSpPr>
        <p:grpSpPr>
          <a:xfrm>
            <a:off x="1552511" y="2239268"/>
            <a:ext cx="3851434" cy="1644610"/>
            <a:chOff x="837724" y="2660571"/>
            <a:chExt cx="3851434" cy="1644610"/>
          </a:xfrm>
        </p:grpSpPr>
        <p:sp>
          <p:nvSpPr>
            <p:cNvPr id="3" name="Text 1"/>
            <p:cNvSpPr/>
            <p:nvPr/>
          </p:nvSpPr>
          <p:spPr>
            <a:xfrm>
              <a:off x="1872972" y="2660571"/>
              <a:ext cx="2816185" cy="351949"/>
            </a:xfrm>
            <a:prstGeom prst="rect">
              <a:avLst/>
            </a:prstGeom>
            <a:noFill/>
            <a:ln/>
          </p:spPr>
          <p:txBody>
            <a:bodyPr wrap="none" lIns="0" tIns="0" rIns="0" bIns="0" rtlCol="0" anchor="t"/>
            <a:lstStyle/>
            <a:p>
              <a:pPr marL="0" indent="0" algn="r">
                <a:lnSpc>
                  <a:spcPts val="2750"/>
                </a:lnSpc>
                <a:buNone/>
              </a:pPr>
              <a:r>
                <a:rPr lang="en-US" sz="2200" dirty="0">
                  <a:solidFill>
                    <a:srgbClr val="3B3535"/>
                  </a:solidFill>
                  <a:latin typeface="Red Hat Text" pitchFamily="34" charset="0"/>
                  <a:ea typeface="Red Hat Text" pitchFamily="34" charset="-122"/>
                  <a:cs typeface="Red Hat Text" pitchFamily="34" charset="-120"/>
                </a:rPr>
                <a:t>Signal Input</a:t>
              </a:r>
              <a:endParaRPr lang="en-US" sz="2200" dirty="0"/>
            </a:p>
          </p:txBody>
        </p:sp>
        <p:sp>
          <p:nvSpPr>
            <p:cNvPr id="4" name="Text 2"/>
            <p:cNvSpPr/>
            <p:nvPr/>
          </p:nvSpPr>
          <p:spPr>
            <a:xfrm>
              <a:off x="837724" y="3156109"/>
              <a:ext cx="3851434" cy="1149072"/>
            </a:xfrm>
            <a:prstGeom prst="rect">
              <a:avLst/>
            </a:prstGeom>
            <a:noFill/>
            <a:ln/>
          </p:spPr>
          <p:txBody>
            <a:bodyPr wrap="square" lIns="0" tIns="0" rIns="0" bIns="0" rtlCol="0" anchor="t"/>
            <a:lstStyle/>
            <a:p>
              <a:pPr marL="0" indent="0" algn="r">
                <a:lnSpc>
                  <a:spcPts val="3000"/>
                </a:lnSpc>
                <a:buNone/>
              </a:pPr>
              <a:r>
                <a:rPr lang="en-US" sz="1850" dirty="0">
                  <a:solidFill>
                    <a:srgbClr val="3B3535"/>
                  </a:solidFill>
                  <a:latin typeface="Roboto Light" pitchFamily="34" charset="0"/>
                  <a:ea typeface="Roboto Light" pitchFamily="34" charset="-122"/>
                  <a:cs typeface="Roboto Light" pitchFamily="34" charset="-120"/>
                </a:rPr>
                <a:t>Sinusoidal signal from potentiometer fed to bottom non-inverting OPAMP.</a:t>
              </a:r>
              <a:endParaRPr lang="en-US" sz="1850" dirty="0"/>
            </a:p>
          </p:txBody>
        </p:sp>
      </p:grpSp>
      <p:pic>
        <p:nvPicPr>
          <p:cNvPr id="5" name="Image 0" descr="preencoded.png"/>
          <p:cNvPicPr>
            <a:picLocks noChangeAspect="1"/>
          </p:cNvPicPr>
          <p:nvPr/>
        </p:nvPicPr>
        <p:blipFill>
          <a:blip r:embed="rId3"/>
          <a:stretch>
            <a:fillRect/>
          </a:stretch>
        </p:blipFill>
        <p:spPr>
          <a:xfrm>
            <a:off x="5048131" y="2439114"/>
            <a:ext cx="4534138" cy="4534138"/>
          </a:xfrm>
          <a:prstGeom prst="rect">
            <a:avLst/>
          </a:prstGeom>
        </p:spPr>
      </p:pic>
      <p:pic>
        <p:nvPicPr>
          <p:cNvPr id="6" name="Image 1" descr="preencoded.png"/>
          <p:cNvPicPr>
            <a:picLocks noChangeAspect="1"/>
          </p:cNvPicPr>
          <p:nvPr/>
        </p:nvPicPr>
        <p:blipFill>
          <a:blip r:embed="rId4"/>
          <a:stretch>
            <a:fillRect/>
          </a:stretch>
        </p:blipFill>
        <p:spPr>
          <a:xfrm>
            <a:off x="6223516" y="3183969"/>
            <a:ext cx="358140" cy="447675"/>
          </a:xfrm>
          <a:prstGeom prst="rect">
            <a:avLst/>
          </a:prstGeom>
        </p:spPr>
      </p:pic>
      <p:pic>
        <p:nvPicPr>
          <p:cNvPr id="9" name="Image 2" descr="preencoded.png"/>
          <p:cNvPicPr>
            <a:picLocks noChangeAspect="1"/>
          </p:cNvPicPr>
          <p:nvPr/>
        </p:nvPicPr>
        <p:blipFill>
          <a:blip r:embed="rId5"/>
          <a:stretch>
            <a:fillRect/>
          </a:stretch>
        </p:blipFill>
        <p:spPr>
          <a:xfrm>
            <a:off x="5048131" y="2439114"/>
            <a:ext cx="4534138" cy="4534138"/>
          </a:xfrm>
          <a:prstGeom prst="rect">
            <a:avLst/>
          </a:prstGeom>
        </p:spPr>
      </p:pic>
      <p:pic>
        <p:nvPicPr>
          <p:cNvPr id="10" name="Image 3" descr="preencoded.png"/>
          <p:cNvPicPr>
            <a:picLocks noChangeAspect="1"/>
          </p:cNvPicPr>
          <p:nvPr/>
        </p:nvPicPr>
        <p:blipFill>
          <a:blip r:embed="rId6"/>
          <a:stretch>
            <a:fillRect/>
          </a:stretch>
        </p:blipFill>
        <p:spPr>
          <a:xfrm>
            <a:off x="8434388" y="3569732"/>
            <a:ext cx="358140" cy="447675"/>
          </a:xfrm>
          <a:prstGeom prst="rect">
            <a:avLst/>
          </a:prstGeom>
        </p:spPr>
      </p:pic>
      <p:grpSp>
        <p:nvGrpSpPr>
          <p:cNvPr id="20" name="Group 19">
            <a:extLst>
              <a:ext uri="{FF2B5EF4-FFF2-40B4-BE49-F238E27FC236}">
                <a16:creationId xmlns:a16="http://schemas.microsoft.com/office/drawing/2014/main" id="{335A58F9-EABC-823E-37D0-AD712F07562F}"/>
              </a:ext>
            </a:extLst>
          </p:cNvPr>
          <p:cNvGrpSpPr/>
          <p:nvPr/>
        </p:nvGrpSpPr>
        <p:grpSpPr>
          <a:xfrm>
            <a:off x="9941243" y="3883878"/>
            <a:ext cx="3851434" cy="1644610"/>
            <a:chOff x="9941243" y="5107067"/>
            <a:chExt cx="3851434" cy="1644610"/>
          </a:xfrm>
        </p:grpSpPr>
        <p:sp>
          <p:nvSpPr>
            <p:cNvPr id="11" name="Text 5"/>
            <p:cNvSpPr/>
            <p:nvPr/>
          </p:nvSpPr>
          <p:spPr>
            <a:xfrm>
              <a:off x="9941243" y="510706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Dual Amplification</a:t>
              </a:r>
              <a:endParaRPr lang="en-US" sz="2200" dirty="0"/>
            </a:p>
          </p:txBody>
        </p:sp>
        <p:sp>
          <p:nvSpPr>
            <p:cNvPr id="12" name="Text 6"/>
            <p:cNvSpPr/>
            <p:nvPr/>
          </p:nvSpPr>
          <p:spPr>
            <a:xfrm>
              <a:off x="9941243" y="5602605"/>
              <a:ext cx="3851434" cy="1149072"/>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Bottom OPAMP outputs amplified sine wave; top inverting OPAMP outputs inverted sine wave.</a:t>
              </a:r>
              <a:endParaRPr lang="en-US" sz="1850" dirty="0"/>
            </a:p>
          </p:txBody>
        </p:sp>
      </p:grpSp>
      <p:pic>
        <p:nvPicPr>
          <p:cNvPr id="13" name="Image 4" descr="preencoded.png"/>
          <p:cNvPicPr>
            <a:picLocks noChangeAspect="1"/>
          </p:cNvPicPr>
          <p:nvPr/>
        </p:nvPicPr>
        <p:blipFill>
          <a:blip r:embed="rId7"/>
          <a:stretch>
            <a:fillRect/>
          </a:stretch>
        </p:blipFill>
        <p:spPr>
          <a:xfrm>
            <a:off x="5048131" y="2439114"/>
            <a:ext cx="4534138" cy="4534138"/>
          </a:xfrm>
          <a:prstGeom prst="rect">
            <a:avLst/>
          </a:prstGeom>
        </p:spPr>
      </p:pic>
      <p:sp>
        <p:nvSpPr>
          <p:cNvPr id="14" name="Text 7"/>
          <p:cNvSpPr/>
          <p:nvPr/>
        </p:nvSpPr>
        <p:spPr>
          <a:xfrm>
            <a:off x="8048625" y="5780603"/>
            <a:ext cx="358140" cy="447675"/>
          </a:xfrm>
          <a:prstGeom prst="rect">
            <a:avLst/>
          </a:prstGeom>
          <a:noFill/>
          <a:ln/>
        </p:spPr>
        <p:txBody>
          <a:bodyPr wrap="none" lIns="0" tIns="0" rIns="0" bIns="0" rtlCol="0" anchor="t"/>
          <a:lstStyle/>
          <a:p>
            <a:pPr marL="0" indent="0" algn="l">
              <a:lnSpc>
                <a:spcPts val="4500"/>
              </a:lnSpc>
              <a:buNone/>
            </a:pPr>
            <a:r>
              <a:rPr lang="en-US" sz="2800" dirty="0">
                <a:solidFill>
                  <a:srgbClr val="3B3535"/>
                </a:solidFill>
                <a:latin typeface="Red Hat Text" pitchFamily="34" charset="0"/>
                <a:ea typeface="Red Hat Text" pitchFamily="34" charset="-122"/>
                <a:cs typeface="Red Hat Text" pitchFamily="34" charset="-120"/>
              </a:rPr>
              <a:t>3</a:t>
            </a:r>
            <a:endParaRPr lang="en-US" sz="2800" dirty="0"/>
          </a:p>
        </p:txBody>
      </p:sp>
      <p:grpSp>
        <p:nvGrpSpPr>
          <p:cNvPr id="21" name="Group 20">
            <a:extLst>
              <a:ext uri="{FF2B5EF4-FFF2-40B4-BE49-F238E27FC236}">
                <a16:creationId xmlns:a16="http://schemas.microsoft.com/office/drawing/2014/main" id="{A8B98E35-550C-B3D3-4C7B-E74669C5574D}"/>
              </a:ext>
            </a:extLst>
          </p:cNvPr>
          <p:cNvGrpSpPr/>
          <p:nvPr/>
        </p:nvGrpSpPr>
        <p:grpSpPr>
          <a:xfrm>
            <a:off x="1196697" y="5638023"/>
            <a:ext cx="3851434" cy="1644610"/>
            <a:chOff x="837724" y="5107067"/>
            <a:chExt cx="3851434" cy="1644610"/>
          </a:xfrm>
        </p:grpSpPr>
        <p:sp>
          <p:nvSpPr>
            <p:cNvPr id="15" name="Text 8"/>
            <p:cNvSpPr/>
            <p:nvPr/>
          </p:nvSpPr>
          <p:spPr>
            <a:xfrm>
              <a:off x="1872972" y="5107067"/>
              <a:ext cx="2816185" cy="351949"/>
            </a:xfrm>
            <a:prstGeom prst="rect">
              <a:avLst/>
            </a:prstGeom>
            <a:noFill/>
            <a:ln/>
          </p:spPr>
          <p:txBody>
            <a:bodyPr wrap="none" lIns="0" tIns="0" rIns="0" bIns="0" rtlCol="0" anchor="t"/>
            <a:lstStyle/>
            <a:p>
              <a:pPr marL="0" indent="0" algn="r">
                <a:lnSpc>
                  <a:spcPts val="2750"/>
                </a:lnSpc>
                <a:buNone/>
              </a:pPr>
              <a:r>
                <a:rPr lang="en-US" sz="2200" dirty="0">
                  <a:solidFill>
                    <a:srgbClr val="3B3535"/>
                  </a:solidFill>
                  <a:latin typeface="Red Hat Text" pitchFamily="34" charset="0"/>
                  <a:ea typeface="Red Hat Text" pitchFamily="34" charset="-122"/>
                  <a:cs typeface="Red Hat Text" pitchFamily="34" charset="-120"/>
                </a:rPr>
                <a:t>Speaker Drive</a:t>
              </a:r>
              <a:endParaRPr lang="en-US" sz="2200" dirty="0"/>
            </a:p>
          </p:txBody>
        </p:sp>
        <p:sp>
          <p:nvSpPr>
            <p:cNvPr id="16" name="Text 9"/>
            <p:cNvSpPr/>
            <p:nvPr/>
          </p:nvSpPr>
          <p:spPr>
            <a:xfrm>
              <a:off x="837724" y="5602605"/>
              <a:ext cx="3851434" cy="1149072"/>
            </a:xfrm>
            <a:prstGeom prst="rect">
              <a:avLst/>
            </a:prstGeom>
            <a:noFill/>
            <a:ln/>
          </p:spPr>
          <p:txBody>
            <a:bodyPr wrap="square" lIns="0" tIns="0" rIns="0" bIns="0" rtlCol="0" anchor="t"/>
            <a:lstStyle/>
            <a:p>
              <a:pPr marL="0" indent="0" algn="r">
                <a:lnSpc>
                  <a:spcPts val="3000"/>
                </a:lnSpc>
                <a:buNone/>
              </a:pPr>
              <a:r>
                <a:rPr lang="en-US" sz="1850" dirty="0">
                  <a:solidFill>
                    <a:srgbClr val="3B3535"/>
                  </a:solidFill>
                  <a:latin typeface="Roboto Light" pitchFamily="34" charset="0"/>
                  <a:ea typeface="Roboto Light" pitchFamily="34" charset="-122"/>
                  <a:cs typeface="Roboto Light" pitchFamily="34" charset="-120"/>
                </a:rPr>
                <a:t>180° phase difference between terminals creates voltage differential for speaker operation. Causes further amplification. </a:t>
              </a:r>
              <a:endParaRPr lang="en-US" sz="1850" dirty="0"/>
            </a:p>
          </p:txBody>
        </p:sp>
      </p:grpSp>
      <p:pic>
        <p:nvPicPr>
          <p:cNvPr id="17" name="Image 5" descr="preencoded.png"/>
          <p:cNvPicPr>
            <a:picLocks noChangeAspect="1"/>
          </p:cNvPicPr>
          <p:nvPr/>
        </p:nvPicPr>
        <p:blipFill>
          <a:blip r:embed="rId8"/>
          <a:stretch>
            <a:fillRect/>
          </a:stretch>
        </p:blipFill>
        <p:spPr>
          <a:xfrm>
            <a:off x="5048130" y="2439114"/>
            <a:ext cx="4534138" cy="4534138"/>
          </a:xfrm>
          <a:prstGeom prst="rect">
            <a:avLst/>
          </a:prstGeom>
        </p:spPr>
      </p:pic>
      <p:pic>
        <p:nvPicPr>
          <p:cNvPr id="18" name="Image 6" descr="preencoded.png"/>
          <p:cNvPicPr>
            <a:picLocks noChangeAspect="1"/>
          </p:cNvPicPr>
          <p:nvPr/>
        </p:nvPicPr>
        <p:blipFill>
          <a:blip r:embed="rId9"/>
          <a:stretch>
            <a:fillRect/>
          </a:stretch>
        </p:blipFill>
        <p:spPr>
          <a:xfrm>
            <a:off x="5837753" y="5394841"/>
            <a:ext cx="358140" cy="447675"/>
          </a:xfrm>
          <a:prstGeom prst="rect">
            <a:avLst/>
          </a:prstGeom>
        </p:spPr>
      </p:pic>
      <p:sp>
        <p:nvSpPr>
          <p:cNvPr id="19" name="Rectangle 18">
            <a:extLst>
              <a:ext uri="{FF2B5EF4-FFF2-40B4-BE49-F238E27FC236}">
                <a16:creationId xmlns:a16="http://schemas.microsoft.com/office/drawing/2014/main" id="{261221EB-637A-F759-D072-5BFBEC6E3D11}"/>
              </a:ext>
            </a:extLst>
          </p:cNvPr>
          <p:cNvSpPr/>
          <p:nvPr/>
        </p:nvSpPr>
        <p:spPr>
          <a:xfrm>
            <a:off x="12801600" y="7756634"/>
            <a:ext cx="1702676" cy="362607"/>
          </a:xfrm>
          <a:prstGeom prst="rect">
            <a:avLst/>
          </a:prstGeom>
          <a:solidFill>
            <a:schemeClr val="bg1">
              <a:lumMod val="9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1995011"/>
            <a:ext cx="11601807"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Advantages of Solar Panels as Photodetectors</a:t>
            </a:r>
            <a:endParaRPr lang="en-US" sz="4400" dirty="0"/>
          </a:p>
        </p:txBody>
      </p:sp>
      <p:sp>
        <p:nvSpPr>
          <p:cNvPr id="3" name="Text 1"/>
          <p:cNvSpPr/>
          <p:nvPr/>
        </p:nvSpPr>
        <p:spPr>
          <a:xfrm>
            <a:off x="837724" y="329731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1F1E1E"/>
                </a:solidFill>
                <a:latin typeface="Red Hat Text" pitchFamily="34" charset="0"/>
                <a:ea typeface="Red Hat Text" pitchFamily="34" charset="-122"/>
                <a:cs typeface="Red Hat Text" pitchFamily="34" charset="-120"/>
              </a:rPr>
              <a:t>Higher Bandwidth</a:t>
            </a:r>
            <a:endParaRPr lang="en-US" sz="2200" dirty="0"/>
          </a:p>
        </p:txBody>
      </p:sp>
      <p:sp>
        <p:nvSpPr>
          <p:cNvPr id="4" name="Text 2"/>
          <p:cNvSpPr/>
          <p:nvPr/>
        </p:nvSpPr>
        <p:spPr>
          <a:xfrm>
            <a:off x="837724" y="3888581"/>
            <a:ext cx="3928586" cy="1149072"/>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Solar panels respond to kHz-MHz light fluctuations, ideal for Li-Fi's fast LED modulation.</a:t>
            </a:r>
            <a:endParaRPr lang="en-US" sz="1850" dirty="0"/>
          </a:p>
        </p:txBody>
      </p:sp>
      <p:sp>
        <p:nvSpPr>
          <p:cNvPr id="5" name="Text 3"/>
          <p:cNvSpPr/>
          <p:nvPr/>
        </p:nvSpPr>
        <p:spPr>
          <a:xfrm>
            <a:off x="837724" y="5253038"/>
            <a:ext cx="3928586" cy="766048"/>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LDRs are limited to 10-100 Hz, missing high-frequency signals.</a:t>
            </a:r>
            <a:endParaRPr lang="en-US" sz="1850" dirty="0"/>
          </a:p>
        </p:txBody>
      </p:sp>
      <p:sp>
        <p:nvSpPr>
          <p:cNvPr id="6" name="Text 4"/>
          <p:cNvSpPr/>
          <p:nvPr/>
        </p:nvSpPr>
        <p:spPr>
          <a:xfrm>
            <a:off x="5357813" y="3297317"/>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1F1E1E"/>
                </a:solidFill>
                <a:latin typeface="Red Hat Text" pitchFamily="34" charset="0"/>
                <a:ea typeface="Red Hat Text" pitchFamily="34" charset="-122"/>
                <a:cs typeface="Red Hat Text" pitchFamily="34" charset="-120"/>
              </a:rPr>
              <a:t>Stronger Signal</a:t>
            </a:r>
            <a:endParaRPr lang="en-US" sz="2200" dirty="0"/>
          </a:p>
        </p:txBody>
      </p:sp>
      <p:sp>
        <p:nvSpPr>
          <p:cNvPr id="7" name="Text 5"/>
          <p:cNvSpPr/>
          <p:nvPr/>
        </p:nvSpPr>
        <p:spPr>
          <a:xfrm>
            <a:off x="5357813" y="3888581"/>
            <a:ext cx="3928586" cy="766048"/>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Solar panels generate 0.5-1V under bright LED light.</a:t>
            </a:r>
            <a:endParaRPr lang="en-US" sz="1850" dirty="0"/>
          </a:p>
        </p:txBody>
      </p:sp>
      <p:sp>
        <p:nvSpPr>
          <p:cNvPr id="8" name="Text 6"/>
          <p:cNvSpPr/>
          <p:nvPr/>
        </p:nvSpPr>
        <p:spPr>
          <a:xfrm>
            <a:off x="5357813" y="4870013"/>
            <a:ext cx="3928586" cy="766048"/>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LDRs produce only mV-level signals, often buried in noise.</a:t>
            </a:r>
            <a:endParaRPr lang="en-US" sz="1850" dirty="0"/>
          </a:p>
        </p:txBody>
      </p:sp>
      <p:sp>
        <p:nvSpPr>
          <p:cNvPr id="9" name="Text 7"/>
          <p:cNvSpPr/>
          <p:nvPr/>
        </p:nvSpPr>
        <p:spPr>
          <a:xfrm>
            <a:off x="9877901" y="3297317"/>
            <a:ext cx="3603069" cy="351949"/>
          </a:xfrm>
          <a:prstGeom prst="rect">
            <a:avLst/>
          </a:prstGeom>
          <a:noFill/>
          <a:ln/>
        </p:spPr>
        <p:txBody>
          <a:bodyPr wrap="none" lIns="0" tIns="0" rIns="0" bIns="0" rtlCol="0" anchor="t"/>
          <a:lstStyle/>
          <a:p>
            <a:pPr marL="0" indent="0" algn="l">
              <a:lnSpc>
                <a:spcPts val="2750"/>
              </a:lnSpc>
              <a:buNone/>
            </a:pPr>
            <a:r>
              <a:rPr lang="en-US" sz="2200" dirty="0">
                <a:solidFill>
                  <a:srgbClr val="1F1E1E"/>
                </a:solidFill>
                <a:latin typeface="Red Hat Text" pitchFamily="34" charset="0"/>
                <a:ea typeface="Red Hat Text" pitchFamily="34" charset="-122"/>
                <a:cs typeface="Red Hat Text" pitchFamily="34" charset="-120"/>
              </a:rPr>
              <a:t>Better Signal-to-Noise Ratio</a:t>
            </a:r>
            <a:endParaRPr lang="en-US" sz="2200" dirty="0"/>
          </a:p>
        </p:txBody>
      </p:sp>
      <p:sp>
        <p:nvSpPr>
          <p:cNvPr id="10" name="Text 8"/>
          <p:cNvSpPr/>
          <p:nvPr/>
        </p:nvSpPr>
        <p:spPr>
          <a:xfrm>
            <a:off x="9877901" y="3888581"/>
            <a:ext cx="3928586" cy="766048"/>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Solar cells have higher signal-noise ratio (100:1).</a:t>
            </a:r>
            <a:endParaRPr lang="en-US" sz="1850" dirty="0"/>
          </a:p>
        </p:txBody>
      </p:sp>
      <p:sp>
        <p:nvSpPr>
          <p:cNvPr id="11" name="Text 9"/>
          <p:cNvSpPr/>
          <p:nvPr/>
        </p:nvSpPr>
        <p:spPr>
          <a:xfrm>
            <a:off x="9877901" y="4870013"/>
            <a:ext cx="3928586" cy="766048"/>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LDRs typically have lower ratios (2:1) and slower response times.</a:t>
            </a:r>
            <a:endParaRPr lang="en-US" sz="1850" dirty="0"/>
          </a:p>
        </p:txBody>
      </p:sp>
      <p:sp>
        <p:nvSpPr>
          <p:cNvPr id="12" name="Rectangle 11">
            <a:extLst>
              <a:ext uri="{FF2B5EF4-FFF2-40B4-BE49-F238E27FC236}">
                <a16:creationId xmlns:a16="http://schemas.microsoft.com/office/drawing/2014/main" id="{5BB727C0-4618-4AA6-8CAB-EA991BCF5502}"/>
              </a:ext>
            </a:extLst>
          </p:cNvPr>
          <p:cNvSpPr/>
          <p:nvPr/>
        </p:nvSpPr>
        <p:spPr>
          <a:xfrm>
            <a:off x="12801600" y="7756634"/>
            <a:ext cx="1702676" cy="362607"/>
          </a:xfrm>
          <a:prstGeom prst="rect">
            <a:avLst/>
          </a:prstGeom>
          <a:solidFill>
            <a:schemeClr val="bg1">
              <a:lumMod val="95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484</TotalTime>
  <Words>647</Words>
  <Application>Microsoft Office PowerPoint</Application>
  <PresentationFormat>Custom</PresentationFormat>
  <Paragraphs>85</Paragraphs>
  <Slides>12</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Roboto Light</vt:lpstr>
      <vt:lpstr>Arial</vt:lpstr>
      <vt:lpstr>Red Hat Text</vt:lpstr>
      <vt:lpstr>Calibri</vt:lpstr>
      <vt:lpstr>DeepSeek-CJK-patch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Subham Bhattacharjee</cp:lastModifiedBy>
  <cp:revision>4</cp:revision>
  <dcterms:created xsi:type="dcterms:W3CDTF">2025-04-17T19:28:11Z</dcterms:created>
  <dcterms:modified xsi:type="dcterms:W3CDTF">2025-04-18T14:39:37Z</dcterms:modified>
</cp:coreProperties>
</file>